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33"/>
  </p:notesMasterIdLst>
  <p:sldIdLst>
    <p:sldId id="2147479837" r:id="rId21"/>
    <p:sldId id="2147479927" r:id="rId22"/>
    <p:sldId id="2147479937" r:id="rId23"/>
    <p:sldId id="2147479929" r:id="rId24"/>
    <p:sldId id="2147479944" r:id="rId25"/>
    <p:sldId id="2147479945" r:id="rId26"/>
    <p:sldId id="2147479947" r:id="rId27"/>
    <p:sldId id="2147479946" r:id="rId28"/>
    <p:sldId id="2147479948" r:id="rId29"/>
    <p:sldId id="2147479939" r:id="rId30"/>
    <p:sldId id="2147479949" r:id="rId31"/>
    <p:sldId id="21474799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76667"/>
  </p:normalViewPr>
  <p:slideViewPr>
    <p:cSldViewPr snapToGrid="0">
      <p:cViewPr varScale="1">
        <p:scale>
          <a:sx n="73" d="100"/>
          <a:sy n="73" d="100"/>
        </p:scale>
        <p:origin x="880" y="36"/>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10</a:t>
            </a:fld>
            <a:endParaRPr lang="en-US"/>
          </a:p>
        </p:txBody>
      </p:sp>
    </p:spTree>
    <p:extLst>
      <p:ext uri="{BB962C8B-B14F-4D97-AF65-F5344CB8AC3E}">
        <p14:creationId xmlns:p14="http://schemas.microsoft.com/office/powerpoint/2010/main" val="1211571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a:t>
            </a:fld>
            <a:endParaRPr lang="en-US"/>
          </a:p>
        </p:txBody>
      </p:sp>
    </p:spTree>
    <p:extLst>
      <p:ext uri="{BB962C8B-B14F-4D97-AF65-F5344CB8AC3E}">
        <p14:creationId xmlns:p14="http://schemas.microsoft.com/office/powerpoint/2010/main" val="92677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3/29/2023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/azure/cognitive-services/openai/reference</a:t>
            </a:r>
          </a:p>
          <a:p>
            <a:pPr lvl="0" defTabSz="914460">
              <a:lnSpc>
                <a:spcPct val="90000"/>
              </a:lnSpc>
              <a:spcAft>
                <a:spcPts val="333"/>
              </a:spcAft>
            </a:pPr>
            <a:r>
              <a:rPr lang="en-US" sz="882" dirty="0">
                <a:solidFill>
                  <a:prstClr val="black"/>
                </a:solidFill>
                <a:latin typeface="Segoe UI Light" pitchFamily="34" charset="0"/>
              </a:rPr>
              <a:t>https://learn.microsoft.com/</a:t>
            </a:r>
            <a:r>
              <a:rPr lang="en-US" altLang="zh-CN" sz="882" dirty="0">
                <a:solidFill>
                  <a:prstClr val="black"/>
                </a:solidFill>
                <a:latin typeface="Segoe UI Light" pitchFamily="34" charset="0"/>
              </a:rPr>
              <a:t>zh-cn</a:t>
            </a:r>
            <a:r>
              <a:rPr lang="en-US" sz="882" dirty="0">
                <a:solidFill>
                  <a:prstClr val="black"/>
                </a:solidFill>
                <a:latin typeface="Segoe UI Light" pitchFamily="34" charset="0"/>
              </a:rPr>
              <a:t>/rest/api/cognitiveservices/azureopenaistable/deployments/create?tabs=HTTP</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AI BUILDER CONNECTOR</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16631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4</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5</a:t>
            </a:fld>
            <a:endParaRPr lang="en-US"/>
          </a:p>
        </p:txBody>
      </p:sp>
    </p:spTree>
    <p:extLst>
      <p:ext uri="{BB962C8B-B14F-4D97-AF65-F5344CB8AC3E}">
        <p14:creationId xmlns:p14="http://schemas.microsoft.com/office/powerpoint/2010/main" val="64309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6</a:t>
            </a:fld>
            <a:endParaRPr lang="en-US"/>
          </a:p>
        </p:txBody>
      </p:sp>
    </p:spTree>
    <p:extLst>
      <p:ext uri="{BB962C8B-B14F-4D97-AF65-F5344CB8AC3E}">
        <p14:creationId xmlns:p14="http://schemas.microsoft.com/office/powerpoint/2010/main" val="1333450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14063654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8</a:t>
            </a:fld>
            <a:endParaRPr lang="en-US"/>
          </a:p>
        </p:txBody>
      </p:sp>
    </p:spTree>
    <p:extLst>
      <p:ext uri="{BB962C8B-B14F-4D97-AF65-F5344CB8AC3E}">
        <p14:creationId xmlns:p14="http://schemas.microsoft.com/office/powerpoint/2010/main" val="1356383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9</a:t>
            </a:fld>
            <a:endParaRPr lang="en-US"/>
          </a:p>
        </p:txBody>
      </p:sp>
    </p:spTree>
    <p:extLst>
      <p:ext uri="{BB962C8B-B14F-4D97-AF65-F5344CB8AC3E}">
        <p14:creationId xmlns:p14="http://schemas.microsoft.com/office/powerpoint/2010/main" val="1205884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29/03/2023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718290716"/>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3/29/2023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3/29/2023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hyperlink" Target="https://learn.microsoft.com/zh-cn/rest/api/cognitiveservices/azureopenaistable/deployments/create?tabs=HTTP" TargetMode="External"/><Relationship Id="rId4" Type="http://schemas.openxmlformats.org/officeDocument/2006/relationships/hyperlink" Target="https://learn.microsoft.com/zh-cn/azure/cognitive-services/openai/refer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388900" y="2351781"/>
            <a:ext cx="5166079" cy="1292662"/>
          </a:xfrm>
        </p:spPr>
        <p:txBody>
          <a:bodyPr/>
          <a:lstStyle/>
          <a:p>
            <a:r>
              <a:rPr lang="en-US" altLang="zh-CN" sz="2800" dirty="0"/>
              <a:t>Azure </a:t>
            </a:r>
            <a:r>
              <a:rPr lang="en-US" altLang="zh-CN" sz="2800" dirty="0" err="1"/>
              <a:t>OpenAI</a:t>
            </a:r>
            <a:r>
              <a:rPr lang="en-US" altLang="zh-CN" sz="2800" dirty="0"/>
              <a:t> Web API</a:t>
            </a:r>
            <a:r>
              <a:rPr lang="zh-CN" altLang="en-US" sz="2800" dirty="0"/>
              <a:t>接口解读</a:t>
            </a:r>
            <a:br>
              <a:rPr lang="en-US" altLang="zh-CN" sz="2800" dirty="0"/>
            </a:b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部署模型</a:t>
            </a:r>
            <a:r>
              <a:rPr lang="en-US" altLang="zh-CN" sz="2800" dirty="0"/>
              <a:t>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930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26BCE-9E01-6CDF-9E04-32D65C457068}"/>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0853A186-5243-B861-163C-79B011DB5924}"/>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70CCB8B5-F72B-3164-E30F-077D8099266D}"/>
              </a:ext>
            </a:extLst>
          </p:cNvPr>
          <p:cNvSpPr>
            <a:spLocks noGrp="1"/>
          </p:cNvSpPr>
          <p:nvPr>
            <p:ph type="body" sz="quarter" idx="14"/>
          </p:nvPr>
        </p:nvSpPr>
        <p:spPr/>
        <p:txBody>
          <a:bodyPr/>
          <a:lstStyle/>
          <a:p>
            <a:endParaRPr lang="zh-CN" altLang="en-US"/>
          </a:p>
        </p:txBody>
      </p:sp>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64124201"/>
              </p:ext>
            </p:extLst>
          </p:nvPr>
        </p:nvGraphicFramePr>
        <p:xfrm>
          <a:off x="118110" y="1308497"/>
          <a:ext cx="11955780" cy="5195174"/>
        </p:xfrm>
        <a:graphic>
          <a:graphicData uri="http://schemas.openxmlformats.org/drawingml/2006/table">
            <a:tbl>
              <a:tblPr firstRow="1" firstCol="1" bandRow="1">
                <a:tableStyleId>{5C22544A-7EE6-4342-B048-85BDC9FD1C3A}</a:tableStyleId>
              </a:tblPr>
              <a:tblGrid>
                <a:gridCol w="686534">
                  <a:extLst>
                    <a:ext uri="{9D8B030D-6E8A-4147-A177-3AD203B41FA5}">
                      <a16:colId xmlns:a16="http://schemas.microsoft.com/office/drawing/2014/main" val="3008886303"/>
                    </a:ext>
                  </a:extLst>
                </a:gridCol>
                <a:gridCol w="903056">
                  <a:extLst>
                    <a:ext uri="{9D8B030D-6E8A-4147-A177-3AD203B41FA5}">
                      <a16:colId xmlns:a16="http://schemas.microsoft.com/office/drawing/2014/main" val="1751043603"/>
                    </a:ext>
                  </a:extLst>
                </a:gridCol>
                <a:gridCol w="795470">
                  <a:extLst>
                    <a:ext uri="{9D8B030D-6E8A-4147-A177-3AD203B41FA5}">
                      <a16:colId xmlns:a16="http://schemas.microsoft.com/office/drawing/2014/main" val="3502596266"/>
                    </a:ext>
                  </a:extLst>
                </a:gridCol>
                <a:gridCol w="880110">
                  <a:extLst>
                    <a:ext uri="{9D8B030D-6E8A-4147-A177-3AD203B41FA5}">
                      <a16:colId xmlns:a16="http://schemas.microsoft.com/office/drawing/2014/main" val="550848617"/>
                    </a:ext>
                  </a:extLst>
                </a:gridCol>
                <a:gridCol w="1776324">
                  <a:extLst>
                    <a:ext uri="{9D8B030D-6E8A-4147-A177-3AD203B41FA5}">
                      <a16:colId xmlns:a16="http://schemas.microsoft.com/office/drawing/2014/main" val="3075247393"/>
                    </a:ext>
                  </a:extLst>
                </a:gridCol>
                <a:gridCol w="2706309">
                  <a:extLst>
                    <a:ext uri="{9D8B030D-6E8A-4147-A177-3AD203B41FA5}">
                      <a16:colId xmlns:a16="http://schemas.microsoft.com/office/drawing/2014/main" val="1256159564"/>
                    </a:ext>
                  </a:extLst>
                </a:gridCol>
                <a:gridCol w="4174975">
                  <a:extLst>
                    <a:ext uri="{9D8B030D-6E8A-4147-A177-3AD203B41FA5}">
                      <a16:colId xmlns:a16="http://schemas.microsoft.com/office/drawing/2014/main" val="1410239605"/>
                    </a:ext>
                  </a:extLst>
                </a:gridCol>
                <a:gridCol w="33002">
                  <a:extLst>
                    <a:ext uri="{9D8B030D-6E8A-4147-A177-3AD203B41FA5}">
                      <a16:colId xmlns:a16="http://schemas.microsoft.com/office/drawing/2014/main" val="2151116629"/>
                    </a:ext>
                  </a:extLst>
                </a:gridCol>
              </a:tblGrid>
              <a:tr h="274581">
                <a:tc>
                  <a:txBody>
                    <a:bodyPr/>
                    <a:lstStyle/>
                    <a:p>
                      <a:pPr marL="5080" algn="just">
                        <a:lnSpc>
                          <a:spcPct val="107000"/>
                        </a:lnSpc>
                        <a:spcAft>
                          <a:spcPts val="800"/>
                        </a:spcAft>
                      </a:pPr>
                      <a:r>
                        <a:rPr lang="zh-CN" altLang="en-US" sz="1200" b="0" i="0" kern="1200">
                          <a:solidFill>
                            <a:schemeClr val="tx1"/>
                          </a:solidFill>
                          <a:effectLst/>
                          <a:latin typeface="+mn-lt"/>
                          <a:ea typeface="+mn-ea"/>
                          <a:cs typeface="+mn-cs"/>
                        </a:rPr>
                        <a:t>分组</a:t>
                      </a:r>
                    </a:p>
                  </a:txBody>
                  <a:tcPr marL="2549" marR="0" marT="1809" marB="0"/>
                </a:tc>
                <a:tc>
                  <a:txBody>
                    <a:bodyPr/>
                    <a:lstStyle/>
                    <a:p>
                      <a:pPr marL="192405">
                        <a:lnSpc>
                          <a:spcPct val="107000"/>
                        </a:lnSpc>
                        <a:spcAft>
                          <a:spcPts val="800"/>
                        </a:spcAft>
                      </a:pPr>
                      <a:r>
                        <a:rPr lang="zh-CN" altLang="en-US" sz="1200" b="0" i="0" kern="1200">
                          <a:solidFill>
                            <a:schemeClr val="tx1"/>
                          </a:solidFill>
                          <a:effectLst/>
                          <a:latin typeface="+mn-lt"/>
                          <a:ea typeface="+mn-ea"/>
                          <a:cs typeface="+mn-cs"/>
                        </a:rPr>
                        <a:t>名称</a:t>
                      </a:r>
                    </a:p>
                  </a:txBody>
                  <a:tcPr marL="2549" marR="0" marT="1809" marB="0"/>
                </a:tc>
                <a:tc>
                  <a:txBody>
                    <a:bodyPr/>
                    <a:lstStyle/>
                    <a:p>
                      <a:pPr marL="52070" algn="just">
                        <a:lnSpc>
                          <a:spcPct val="107000"/>
                        </a:lnSpc>
                        <a:spcAft>
                          <a:spcPts val="800"/>
                        </a:spcAft>
                      </a:pPr>
                      <a:r>
                        <a:rPr lang="zh-CN" altLang="en-US" sz="1200" b="0" i="0" kern="1200">
                          <a:solidFill>
                            <a:schemeClr val="tx1"/>
                          </a:solidFill>
                          <a:effectLst/>
                          <a:latin typeface="+mn-lt"/>
                          <a:ea typeface="+mn-ea"/>
                          <a:cs typeface="+mn-cs"/>
                        </a:rPr>
                        <a:t>中文名</a:t>
                      </a:r>
                    </a:p>
                  </a:txBody>
                  <a:tcPr marL="2549" marR="0" marT="1809" marB="0"/>
                </a:tc>
                <a:tc>
                  <a:txBody>
                    <a:bodyPr/>
                    <a:lstStyle/>
                    <a:p>
                      <a:pPr marL="94615">
                        <a:lnSpc>
                          <a:spcPct val="107000"/>
                        </a:lnSpc>
                        <a:spcAft>
                          <a:spcPts val="800"/>
                        </a:spcAft>
                      </a:pPr>
                      <a:r>
                        <a:rPr lang="zh-CN" altLang="en-US" sz="1200" b="0" i="0" kern="1200">
                          <a:solidFill>
                            <a:schemeClr val="tx1"/>
                          </a:solidFill>
                          <a:effectLst/>
                          <a:latin typeface="+mn-lt"/>
                          <a:ea typeface="+mn-ea"/>
                          <a:cs typeface="+mn-cs"/>
                        </a:rPr>
                        <a:t>模式</a:t>
                      </a:r>
                    </a:p>
                  </a:txBody>
                  <a:tcPr marL="2549" marR="0" marT="1809" marB="0"/>
                </a:tc>
                <a:tc>
                  <a:txBody>
                    <a:bodyPr/>
                    <a:lstStyle/>
                    <a:p>
                      <a:pPr marR="12700" algn="ctr">
                        <a:lnSpc>
                          <a:spcPct val="107000"/>
                        </a:lnSpc>
                        <a:spcAft>
                          <a:spcPts val="800"/>
                        </a:spcAft>
                      </a:pPr>
                      <a:r>
                        <a:rPr lang="en-US" sz="1200" b="0" i="0" kern="1200">
                          <a:solidFill>
                            <a:schemeClr val="tx1"/>
                          </a:solidFill>
                          <a:effectLst/>
                          <a:latin typeface="+mn-lt"/>
                          <a:ea typeface="+mn-ea"/>
                          <a:cs typeface="+mn-cs"/>
                        </a:rPr>
                        <a:t>CURL</a:t>
                      </a:r>
                      <a:endParaRPr lang="zh-CN" altLang="en-US" sz="1200" b="0" i="0" kern="120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zh-CN" altLang="en-US" sz="1200" b="0" i="0" kern="1200">
                          <a:solidFill>
                            <a:schemeClr val="tx1"/>
                          </a:solidFill>
                          <a:effectLst/>
                          <a:latin typeface="+mn-lt"/>
                          <a:ea typeface="+mn-ea"/>
                          <a:cs typeface="+mn-cs"/>
                        </a:rPr>
                        <a:t>说明</a:t>
                      </a:r>
                    </a:p>
                  </a:txBody>
                  <a:tcPr marL="2549" marR="0" marT="1809" marB="0"/>
                </a:tc>
                <a:tc>
                  <a:txBody>
                    <a:bodyPr/>
                    <a:lstStyle/>
                    <a:p>
                      <a:pPr marR="11430" algn="ctr">
                        <a:lnSpc>
                          <a:spcPct val="107000"/>
                        </a:lnSpc>
                        <a:spcAft>
                          <a:spcPts val="800"/>
                        </a:spcAft>
                      </a:pPr>
                      <a:r>
                        <a:rPr lang="zh-CN" altLang="en-US" sz="1200" b="0" i="0" kern="1200" dirty="0">
                          <a:solidFill>
                            <a:schemeClr val="tx1"/>
                          </a:solidFill>
                          <a:effectLst/>
                          <a:latin typeface="+mn-lt"/>
                          <a:ea typeface="+mn-ea"/>
                          <a:cs typeface="+mn-cs"/>
                        </a:rPr>
                        <a:t>示例</a:t>
                      </a: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1419940">
                <a:tc rowSpan="4">
                  <a:txBody>
                    <a:bodyPr/>
                    <a:lstStyle/>
                    <a:p>
                      <a:pPr marL="5080" algn="just">
                        <a:lnSpc>
                          <a:spcPct val="107000"/>
                        </a:lnSpc>
                        <a:spcAft>
                          <a:spcPts val="800"/>
                        </a:spcAft>
                      </a:pPr>
                      <a:r>
                        <a:rPr lang="zh-CN" altLang="en-US" sz="1200" kern="100" dirty="0">
                          <a:solidFill>
                            <a:schemeClr val="tx1"/>
                          </a:solidFill>
                          <a:effectLst/>
                          <a:latin typeface="Calibri" panose="020F0502020204030204" pitchFamily="34" charset="0"/>
                        </a:rPr>
                        <a:t>部署模型</a:t>
                      </a:r>
                    </a:p>
                  </a:txBody>
                  <a:tcPr marL="2549" marR="0" marT="1809" marB="0" anchor="ct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Create</a:t>
                      </a:r>
                    </a:p>
                  </a:txBody>
                  <a:tcPr marL="2549" marR="0" marT="1809" marB="0"/>
                </a:tc>
                <a:tc>
                  <a:txBody>
                    <a:bodyPr/>
                    <a:lstStyle/>
                    <a:p>
                      <a:pPr marL="635" marR="481330"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创建新部署</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fontAlgn="t" latinLnBrk="0" hangingPunct="1">
                        <a:lnSpc>
                          <a:spcPct val="107000"/>
                        </a:lnSpc>
                        <a:spcAft>
                          <a:spcPts val="0"/>
                        </a:spcAft>
                      </a:pPr>
                      <a:br>
                        <a:rPr lang="zh-CN" altLang="en-US" sz="1200" b="0" i="0" kern="1200" dirty="0">
                          <a:solidFill>
                            <a:schemeClr val="dk1"/>
                          </a:solidFill>
                          <a:effectLst/>
                          <a:latin typeface="+mn-lt"/>
                          <a:ea typeface="+mn-ea"/>
                          <a:cs typeface="+mn-cs"/>
                        </a:rPr>
                      </a:br>
                      <a:r>
                        <a:rPr lang="zh-CN" altLang="en-US" sz="1200" b="0" i="0" kern="1200" dirty="0">
                          <a:solidFill>
                            <a:schemeClr val="dk1"/>
                          </a:solidFill>
                          <a:effectLst/>
                          <a:latin typeface="+mn-lt"/>
                          <a:ea typeface="+mn-ea"/>
                          <a:cs typeface="+mn-cs"/>
                        </a:rPr>
                        <a:t>根据给定的规范为 </a:t>
                      </a:r>
                      <a:r>
                        <a:rPr lang="en-US" altLang="zh-CN" sz="1200" b="0" i="0" kern="1200" dirty="0">
                          <a:solidFill>
                            <a:schemeClr val="dk1"/>
                          </a:solidFill>
                          <a:effectLst/>
                          <a:latin typeface="+mn-lt"/>
                          <a:ea typeface="+mn-ea"/>
                          <a:cs typeface="+mn-cs"/>
                        </a:rPr>
                        <a:t>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a:t>
                      </a:r>
                      <a:r>
                        <a:rPr lang="zh-CN" altLang="en-US" sz="1200" b="0" i="0" kern="1200" dirty="0">
                          <a:solidFill>
                            <a:schemeClr val="dk1"/>
                          </a:solidFill>
                          <a:effectLst/>
                          <a:latin typeface="+mn-lt"/>
                          <a:ea typeface="+mn-ea"/>
                          <a:cs typeface="+mn-cs"/>
                        </a:rPr>
                        <a:t>资源创建新的部署。</a:t>
                      </a:r>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POST https://aoairesource.openai.azure.com/openai/deployments?api-version=2022-12-01 </a:t>
                      </a:r>
                    </a:p>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 "capacity": 2,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 }, "model": "curie" } </a:t>
                      </a:r>
                      <a:br>
                        <a:rPr lang="en-US" altLang="zh-CN"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3021514828"/>
                  </a:ext>
                </a:extLst>
              </a:tr>
              <a:tr h="1180716">
                <a:tc vMerge="1">
                  <a:txBody>
                    <a:bodyPr/>
                    <a:lstStyle/>
                    <a:p>
                      <a:endParaRPr lang="zh-CN" altLang="en-US"/>
                    </a:p>
                  </a:txBody>
                  <a:tcPr/>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p>
                  </a:txBody>
                  <a:tcPr marL="2549" marR="0" marT="1809" marB="0"/>
                </a:tc>
                <a:tc>
                  <a:txBody>
                    <a:bodyPr/>
                    <a:lstStyle/>
                    <a:p>
                      <a:pPr marL="635" marR="481330"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删除</a:t>
                      </a:r>
                    </a:p>
                  </a:txBody>
                  <a:tcPr marL="2549" marR="0" marT="1809" marB="0"/>
                </a:tc>
                <a:tc>
                  <a:txBody>
                    <a:bodyPr/>
                    <a:lstStyle/>
                    <a:p>
                      <a:pPr marL="635" marR="481330"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DELETE</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481330"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删除由给定 </a:t>
                      </a:r>
                      <a:r>
                        <a:rPr lang="en-US" altLang="zh-CN" sz="1200" b="0" i="0" kern="1200" dirty="0">
                          <a:solidFill>
                            <a:schemeClr val="dk1"/>
                          </a:solidFill>
                          <a:effectLst/>
                          <a:latin typeface="+mn-lt"/>
                          <a:ea typeface="+mn-ea"/>
                          <a:cs typeface="+mn-cs"/>
                        </a:rPr>
                        <a:t>deployment-id </a:t>
                      </a:r>
                      <a:r>
                        <a:rPr lang="zh-CN" altLang="en-US" sz="1200" b="0" i="0" kern="1200" dirty="0">
                          <a:solidFill>
                            <a:schemeClr val="dk1"/>
                          </a:solidFill>
                          <a:effectLst/>
                          <a:latin typeface="+mn-lt"/>
                          <a:ea typeface="+mn-ea"/>
                          <a:cs typeface="+mn-cs"/>
                        </a:rPr>
                        <a:t>指定的部署</a:t>
                      </a:r>
                    </a:p>
                  </a:txBody>
                  <a:tcPr marL="2549" marR="0" marT="1809" marB="0"/>
                </a:tc>
                <a:tc>
                  <a:txBody>
                    <a:bodyPr/>
                    <a:lstStyle/>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DELETE </a:t>
                      </a:r>
                    </a:p>
                    <a:p>
                      <a:pPr marL="635" marR="481330"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667842962"/>
                  </a:ext>
                </a:extLst>
              </a:tr>
              <a:tr h="1144945">
                <a:tc vMerge="1">
                  <a:txBody>
                    <a:bodyPr/>
                    <a:lstStyle/>
                    <a:p>
                      <a:pPr marL="5080" algn="just">
                        <a:lnSpc>
                          <a:spcPct val="107000"/>
                        </a:lnSpc>
                        <a:spcAft>
                          <a:spcPts val="800"/>
                        </a:spcAft>
                      </a:pPr>
                      <a:r>
                        <a:rPr lang="zh-CN" sz="700" kern="100" dirty="0">
                          <a:effectLst/>
                        </a:rPr>
                        <a:t>完成</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r>
                        <a:rPr lang="en-US" altLang="zh-CN" sz="1200" b="0" i="0" kern="1200" dirty="0">
                          <a:solidFill>
                            <a:schemeClr val="dk1"/>
                          </a:solidFill>
                          <a:effectLst/>
                          <a:latin typeface="+mn-lt"/>
                          <a:ea typeface="+mn-ea"/>
                          <a:cs typeface="+mn-cs"/>
                        </a:rPr>
                        <a:t>Get</a:t>
                      </a:r>
                    </a:p>
                  </a:txBody>
                  <a:tcPr marL="2549" marR="0" marT="1809" marB="0"/>
                </a:tc>
                <a:tc>
                  <a:txBody>
                    <a:bodyPr/>
                    <a:lstStyle/>
                    <a:p>
                      <a:pPr marR="1270">
                        <a:lnSpc>
                          <a:spcPct val="107000"/>
                        </a:lnSpc>
                        <a:spcAft>
                          <a:spcPts val="800"/>
                        </a:spcAft>
                      </a:pPr>
                      <a:r>
                        <a:rPr lang="zh-CN" altLang="en-US" sz="1200" b="0" i="0" kern="1200" dirty="0">
                          <a:solidFill>
                            <a:schemeClr val="dk1"/>
                          </a:solidFill>
                          <a:effectLst/>
                          <a:latin typeface="+mn-lt"/>
                          <a:ea typeface="+mn-ea"/>
                          <a:cs typeface="+mn-cs"/>
                        </a:rPr>
                        <a:t>获取指定项</a:t>
                      </a:r>
                    </a:p>
                  </a:txBody>
                  <a:tcPr marL="2549" marR="0" marT="1809" marB="0"/>
                </a:tc>
                <a:tc>
                  <a:txBody>
                    <a:bodyPr/>
                    <a:lstStyle/>
                    <a:p>
                      <a:pPr marL="5080">
                        <a:lnSpc>
                          <a:spcPct val="107000"/>
                        </a:lnSpc>
                        <a:spcAft>
                          <a:spcPts val="80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1200" b="0" i="0" kern="1200" dirty="0">
                          <a:solidFill>
                            <a:schemeClr val="dk1"/>
                          </a:solidFill>
                          <a:effectLst/>
                          <a:latin typeface="+mn-lt"/>
                          <a:ea typeface="+mn-ea"/>
                          <a:cs typeface="+mn-cs"/>
                        </a:rPr>
                        <a:t>{endpoint}/</a:t>
                      </a:r>
                      <a:r>
                        <a:rPr lang="en-US" sz="1200" b="0" i="0" kern="1200" dirty="0" err="1">
                          <a:solidFill>
                            <a:schemeClr val="dk1"/>
                          </a:solidFill>
                          <a:effectLst/>
                          <a:latin typeface="+mn-lt"/>
                          <a:ea typeface="+mn-ea"/>
                          <a:cs typeface="+mn-cs"/>
                        </a:rPr>
                        <a:t>openai</a:t>
                      </a:r>
                      <a:r>
                        <a:rPr lang="en-US" sz="1200" b="0" i="0" kern="1200" dirty="0">
                          <a:solidFill>
                            <a:schemeClr val="dk1"/>
                          </a:solidFill>
                          <a:effectLst/>
                          <a:latin typeface="+mn-lt"/>
                          <a:ea typeface="+mn-ea"/>
                          <a:cs typeface="+mn-cs"/>
                        </a:rPr>
                        <a:t>/deployments/{deployment-id}?</a:t>
                      </a:r>
                      <a:r>
                        <a:rPr lang="en-US" sz="1200" b="0" i="0" kern="1200" dirty="0" err="1">
                          <a:solidFill>
                            <a:schemeClr val="dk1"/>
                          </a:solidFill>
                          <a:effectLst/>
                          <a:latin typeface="+mn-lt"/>
                          <a:ea typeface="+mn-ea"/>
                          <a:cs typeface="+mn-cs"/>
                        </a:rPr>
                        <a:t>api</a:t>
                      </a:r>
                      <a:r>
                        <a:rPr lang="en-US"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r>
                        <a:rPr lang="zh-CN" altLang="en-US" sz="1200" b="0" i="0" kern="1200" dirty="0">
                          <a:solidFill>
                            <a:schemeClr val="dk1"/>
                          </a:solidFill>
                          <a:effectLst/>
                          <a:latin typeface="+mn-lt"/>
                          <a:ea typeface="+mn-ea"/>
                          <a:cs typeface="+mn-cs"/>
                        </a:rPr>
                        <a:t>获取由给定 </a:t>
                      </a:r>
                      <a:r>
                        <a:rPr lang="en-US" altLang="zh-CN" sz="1200" b="0" i="0" kern="1200" dirty="0">
                          <a:solidFill>
                            <a:schemeClr val="dk1"/>
                          </a:solidFill>
                          <a:effectLst/>
                          <a:latin typeface="+mn-lt"/>
                          <a:ea typeface="+mn-ea"/>
                          <a:cs typeface="+mn-cs"/>
                        </a:rPr>
                        <a:t>deployment-id </a:t>
                      </a:r>
                      <a:r>
                        <a:rPr lang="zh-CN" altLang="en-US" sz="1200" b="0" i="0" kern="1200" dirty="0">
                          <a:solidFill>
                            <a:schemeClr val="dk1"/>
                          </a:solidFill>
                          <a:effectLst/>
                          <a:latin typeface="+mn-lt"/>
                          <a:ea typeface="+mn-ea"/>
                          <a:cs typeface="+mn-cs"/>
                        </a:rPr>
                        <a:t>指定的单个部署的详细信息。</a:t>
                      </a:r>
                    </a:p>
                    <a:p>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https://aoairesource.openai.azure.com/openai/deployments/deployment-afa0669ca01e4693ae3a93baf40f26d6?api-version=2022-12-01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416794418"/>
                  </a:ext>
                </a:extLst>
              </a:tr>
              <a:tr h="1174992">
                <a:tc vMerge="1">
                  <a:txBody>
                    <a:bodyPr/>
                    <a:lstStyle/>
                    <a:p>
                      <a:pPr marL="5080" algn="just">
                        <a:lnSpc>
                          <a:spcPct val="107000"/>
                        </a:lnSpc>
                        <a:spcAft>
                          <a:spcPts val="800"/>
                        </a:spcAft>
                      </a:pPr>
                      <a:r>
                        <a:rPr lang="zh-CN" sz="700" kern="100" dirty="0">
                          <a:effectLst/>
                        </a:rPr>
                        <a:t>编辑</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List</a:t>
                      </a: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获取列表</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deployments?api-version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 </a:t>
                      </a:r>
                      <a:r>
                        <a:rPr lang="en-US" altLang="zh-CN" sz="1200" b="0" i="0" kern="1200" dirty="0">
                          <a:solidFill>
                            <a:schemeClr val="dk1"/>
                          </a:solidFill>
                          <a:effectLst/>
                          <a:latin typeface="+mn-lt"/>
                          <a:ea typeface="+mn-ea"/>
                          <a:cs typeface="+mn-cs"/>
                        </a:rPr>
                        <a:t>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a:t>
                      </a:r>
                      <a:r>
                        <a:rPr lang="zh-CN" altLang="en-US" sz="1200" b="0" i="0" kern="1200" dirty="0">
                          <a:solidFill>
                            <a:schemeClr val="dk1"/>
                          </a:solidFill>
                          <a:effectLst/>
                          <a:latin typeface="+mn-lt"/>
                          <a:ea typeface="+mn-ea"/>
                          <a:cs typeface="+mn-cs"/>
                        </a:rPr>
                        <a:t>资源拥有的部署列表。</a:t>
                      </a:r>
                    </a:p>
                    <a:p>
                      <a:pPr marL="635" marR="248285" algn="l" defTabSz="932742" rtl="0" eaLnBrk="1" latinLnBrk="0" hangingPunct="1">
                        <a:lnSpc>
                          <a:spcPct val="107000"/>
                        </a:lnSpc>
                        <a:spcAft>
                          <a:spcPts val="0"/>
                        </a:spcAft>
                      </a:pP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GET </a:t>
                      </a:r>
                    </a:p>
                    <a:p>
                      <a:pPr marL="635" marR="248285" algn="l" defTabSz="932742" rtl="0" eaLnBrk="1" latinLnBrk="0" hangingPunct="1">
                        <a:lnSpc>
                          <a:spcPct val="107000"/>
                        </a:lnSpc>
                        <a:spcAft>
                          <a:spcPts val="0"/>
                        </a:spcAft>
                      </a:pPr>
                      <a:r>
                        <a:rPr lang="en-US" sz="1200" b="0" i="0" kern="1200" dirty="0">
                          <a:solidFill>
                            <a:schemeClr val="dk1"/>
                          </a:solidFill>
                          <a:effectLst/>
                          <a:latin typeface="+mn-lt"/>
                          <a:ea typeface="+mn-ea"/>
                          <a:cs typeface="+mn-cs"/>
                        </a:rPr>
                        <a:t>https://aoairesource.openai.azure.com/openai/deployments?api-version=2022-12-01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1430587769"/>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a:t>
            </a:r>
            <a:r>
              <a:rPr lang="zh-CN" altLang="en-US" sz="3200" dirty="0"/>
              <a:t>部署模型</a:t>
            </a:r>
            <a:r>
              <a:rPr lang="en-US" altLang="zh-CN" sz="3200" dirty="0"/>
              <a:t>API</a:t>
            </a:r>
            <a:endParaRPr lang="en-US" dirty="0">
              <a:cs typeface="Segoe UI"/>
            </a:endParaRPr>
          </a:p>
        </p:txBody>
      </p:sp>
    </p:spTree>
    <p:extLst>
      <p:ext uri="{BB962C8B-B14F-4D97-AF65-F5344CB8AC3E}">
        <p14:creationId xmlns:p14="http://schemas.microsoft.com/office/powerpoint/2010/main" val="14942964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090339103"/>
              </p:ext>
            </p:extLst>
          </p:nvPr>
        </p:nvGraphicFramePr>
        <p:xfrm>
          <a:off x="129484" y="1399095"/>
          <a:ext cx="11929410" cy="4151316"/>
        </p:xfrm>
        <a:graphic>
          <a:graphicData uri="http://schemas.openxmlformats.org/drawingml/2006/table">
            <a:tbl>
              <a:tblPr firstRow="1" firstCol="1" bandRow="1">
                <a:tableStyleId>{5C22544A-7EE6-4342-B048-85BDC9FD1C3A}</a:tableStyleId>
              </a:tblPr>
              <a:tblGrid>
                <a:gridCol w="685020">
                  <a:extLst>
                    <a:ext uri="{9D8B030D-6E8A-4147-A177-3AD203B41FA5}">
                      <a16:colId xmlns:a16="http://schemas.microsoft.com/office/drawing/2014/main" val="3008886303"/>
                    </a:ext>
                  </a:extLst>
                </a:gridCol>
                <a:gridCol w="901064">
                  <a:extLst>
                    <a:ext uri="{9D8B030D-6E8A-4147-A177-3AD203B41FA5}">
                      <a16:colId xmlns:a16="http://schemas.microsoft.com/office/drawing/2014/main" val="1751043603"/>
                    </a:ext>
                  </a:extLst>
                </a:gridCol>
                <a:gridCol w="711037">
                  <a:extLst>
                    <a:ext uri="{9D8B030D-6E8A-4147-A177-3AD203B41FA5}">
                      <a16:colId xmlns:a16="http://schemas.microsoft.com/office/drawing/2014/main" val="3502596266"/>
                    </a:ext>
                  </a:extLst>
                </a:gridCol>
                <a:gridCol w="867573">
                  <a:extLst>
                    <a:ext uri="{9D8B030D-6E8A-4147-A177-3AD203B41FA5}">
                      <a16:colId xmlns:a16="http://schemas.microsoft.com/office/drawing/2014/main" val="550848617"/>
                    </a:ext>
                  </a:extLst>
                </a:gridCol>
                <a:gridCol w="1865681">
                  <a:extLst>
                    <a:ext uri="{9D8B030D-6E8A-4147-A177-3AD203B41FA5}">
                      <a16:colId xmlns:a16="http://schemas.microsoft.com/office/drawing/2014/main" val="3075247393"/>
                    </a:ext>
                  </a:extLst>
                </a:gridCol>
                <a:gridCol w="2700339">
                  <a:extLst>
                    <a:ext uri="{9D8B030D-6E8A-4147-A177-3AD203B41FA5}">
                      <a16:colId xmlns:a16="http://schemas.microsoft.com/office/drawing/2014/main" val="1256159564"/>
                    </a:ext>
                  </a:extLst>
                </a:gridCol>
                <a:gridCol w="4165766">
                  <a:extLst>
                    <a:ext uri="{9D8B030D-6E8A-4147-A177-3AD203B41FA5}">
                      <a16:colId xmlns:a16="http://schemas.microsoft.com/office/drawing/2014/main" val="1410239605"/>
                    </a:ext>
                  </a:extLst>
                </a:gridCol>
                <a:gridCol w="32930">
                  <a:extLst>
                    <a:ext uri="{9D8B030D-6E8A-4147-A177-3AD203B41FA5}">
                      <a16:colId xmlns:a16="http://schemas.microsoft.com/office/drawing/2014/main" val="2151116629"/>
                    </a:ext>
                  </a:extLst>
                </a:gridCol>
              </a:tblGrid>
              <a:tr h="67550">
                <a:tc>
                  <a:txBody>
                    <a:bodyPr/>
                    <a:lstStyle/>
                    <a:p>
                      <a:pPr marL="5080" algn="just">
                        <a:lnSpc>
                          <a:spcPct val="107000"/>
                        </a:lnSpc>
                        <a:spcAft>
                          <a:spcPts val="800"/>
                        </a:spcAft>
                      </a:pPr>
                      <a:r>
                        <a:rPr lang="zh-CN" altLang="en-US" sz="1200" b="0" i="0" kern="1200">
                          <a:solidFill>
                            <a:schemeClr val="tx1"/>
                          </a:solidFill>
                          <a:effectLst/>
                          <a:latin typeface="+mn-lt"/>
                          <a:ea typeface="+mn-ea"/>
                          <a:cs typeface="+mn-cs"/>
                        </a:rPr>
                        <a:t>分组</a:t>
                      </a:r>
                    </a:p>
                  </a:txBody>
                  <a:tcPr marL="2549" marR="0" marT="1809" marB="0"/>
                </a:tc>
                <a:tc>
                  <a:txBody>
                    <a:bodyPr/>
                    <a:lstStyle/>
                    <a:p>
                      <a:pPr marL="192405">
                        <a:lnSpc>
                          <a:spcPct val="107000"/>
                        </a:lnSpc>
                        <a:spcAft>
                          <a:spcPts val="800"/>
                        </a:spcAft>
                      </a:pPr>
                      <a:r>
                        <a:rPr lang="zh-CN" altLang="en-US" sz="1200" b="0" i="0" kern="1200">
                          <a:solidFill>
                            <a:schemeClr val="tx1"/>
                          </a:solidFill>
                          <a:effectLst/>
                          <a:latin typeface="+mn-lt"/>
                          <a:ea typeface="+mn-ea"/>
                          <a:cs typeface="+mn-cs"/>
                        </a:rPr>
                        <a:t>名称</a:t>
                      </a:r>
                    </a:p>
                  </a:txBody>
                  <a:tcPr marL="2549" marR="0" marT="1809" marB="0"/>
                </a:tc>
                <a:tc>
                  <a:txBody>
                    <a:bodyPr/>
                    <a:lstStyle/>
                    <a:p>
                      <a:pPr marL="52070" algn="just">
                        <a:lnSpc>
                          <a:spcPct val="107000"/>
                        </a:lnSpc>
                        <a:spcAft>
                          <a:spcPts val="800"/>
                        </a:spcAft>
                      </a:pPr>
                      <a:r>
                        <a:rPr lang="zh-CN" altLang="en-US" sz="1200" b="0" i="0" kern="1200">
                          <a:solidFill>
                            <a:schemeClr val="tx1"/>
                          </a:solidFill>
                          <a:effectLst/>
                          <a:latin typeface="+mn-lt"/>
                          <a:ea typeface="+mn-ea"/>
                          <a:cs typeface="+mn-cs"/>
                        </a:rPr>
                        <a:t>中文名</a:t>
                      </a:r>
                    </a:p>
                  </a:txBody>
                  <a:tcPr marL="2549" marR="0" marT="1809" marB="0"/>
                </a:tc>
                <a:tc>
                  <a:txBody>
                    <a:bodyPr/>
                    <a:lstStyle/>
                    <a:p>
                      <a:pPr marL="94615">
                        <a:lnSpc>
                          <a:spcPct val="107000"/>
                        </a:lnSpc>
                        <a:spcAft>
                          <a:spcPts val="800"/>
                        </a:spcAft>
                      </a:pPr>
                      <a:r>
                        <a:rPr lang="zh-CN" altLang="en-US" sz="1200" b="0" i="0" kern="1200">
                          <a:solidFill>
                            <a:schemeClr val="tx1"/>
                          </a:solidFill>
                          <a:effectLst/>
                          <a:latin typeface="+mn-lt"/>
                          <a:ea typeface="+mn-ea"/>
                          <a:cs typeface="+mn-cs"/>
                        </a:rPr>
                        <a:t>模式</a:t>
                      </a:r>
                    </a:p>
                  </a:txBody>
                  <a:tcPr marL="2549" marR="0" marT="1809" marB="0"/>
                </a:tc>
                <a:tc>
                  <a:txBody>
                    <a:bodyPr/>
                    <a:lstStyle/>
                    <a:p>
                      <a:pPr marR="12700" algn="ctr">
                        <a:lnSpc>
                          <a:spcPct val="107000"/>
                        </a:lnSpc>
                        <a:spcAft>
                          <a:spcPts val="800"/>
                        </a:spcAft>
                      </a:pPr>
                      <a:r>
                        <a:rPr lang="en-US" sz="1200" b="0" i="0" kern="1200">
                          <a:solidFill>
                            <a:schemeClr val="tx1"/>
                          </a:solidFill>
                          <a:effectLst/>
                          <a:latin typeface="+mn-lt"/>
                          <a:ea typeface="+mn-ea"/>
                          <a:cs typeface="+mn-cs"/>
                        </a:rPr>
                        <a:t>CURL</a:t>
                      </a:r>
                      <a:endParaRPr lang="zh-CN" altLang="en-US" sz="1200" b="0" i="0" kern="1200">
                        <a:solidFill>
                          <a:schemeClr val="tx1"/>
                        </a:solidFill>
                        <a:effectLst/>
                        <a:latin typeface="+mn-lt"/>
                        <a:ea typeface="+mn-ea"/>
                        <a:cs typeface="+mn-cs"/>
                      </a:endParaRPr>
                    </a:p>
                  </a:txBody>
                  <a:tcPr marL="2549" marR="0" marT="1809" marB="0"/>
                </a:tc>
                <a:tc>
                  <a:txBody>
                    <a:bodyPr/>
                    <a:lstStyle/>
                    <a:p>
                      <a:pPr marR="12065" algn="ctr">
                        <a:lnSpc>
                          <a:spcPct val="107000"/>
                        </a:lnSpc>
                        <a:spcAft>
                          <a:spcPts val="800"/>
                        </a:spcAft>
                      </a:pPr>
                      <a:r>
                        <a:rPr lang="zh-CN" altLang="en-US" sz="1200" b="0" i="0" kern="1200">
                          <a:solidFill>
                            <a:schemeClr val="tx1"/>
                          </a:solidFill>
                          <a:effectLst/>
                          <a:latin typeface="+mn-lt"/>
                          <a:ea typeface="+mn-ea"/>
                          <a:cs typeface="+mn-cs"/>
                        </a:rPr>
                        <a:t>说明</a:t>
                      </a:r>
                    </a:p>
                  </a:txBody>
                  <a:tcPr marL="2549" marR="0" marT="1809" marB="0"/>
                </a:tc>
                <a:tc>
                  <a:txBody>
                    <a:bodyPr/>
                    <a:lstStyle/>
                    <a:p>
                      <a:pPr marR="11430" algn="ctr">
                        <a:lnSpc>
                          <a:spcPct val="107000"/>
                        </a:lnSpc>
                        <a:spcAft>
                          <a:spcPts val="800"/>
                        </a:spcAft>
                      </a:pPr>
                      <a:r>
                        <a:rPr lang="zh-CN" altLang="en-US" sz="1200" b="0" i="0" kern="1200" dirty="0">
                          <a:solidFill>
                            <a:schemeClr val="tx1"/>
                          </a:solidFill>
                          <a:effectLst/>
                          <a:latin typeface="+mn-lt"/>
                          <a:ea typeface="+mn-ea"/>
                          <a:cs typeface="+mn-cs"/>
                        </a:rPr>
                        <a:t>示例</a:t>
                      </a: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991110">
                <a:tc>
                  <a:txBody>
                    <a:bodyPr/>
                    <a:lstStyle/>
                    <a:p>
                      <a:pPr marL="5080" algn="just">
                        <a:lnSpc>
                          <a:spcPct val="107000"/>
                        </a:lnSpc>
                        <a:spcAft>
                          <a:spcPts val="800"/>
                        </a:spcAft>
                      </a:pPr>
                      <a:r>
                        <a:rPr lang="zh-CN" altLang="en-US" sz="1200" kern="100" dirty="0">
                          <a:solidFill>
                            <a:schemeClr val="tx1"/>
                          </a:solidFill>
                          <a:effectLst/>
                          <a:latin typeface="Calibri" panose="020F0502020204030204" pitchFamily="34" charset="0"/>
                        </a:rPr>
                        <a:t>部署模型</a:t>
                      </a:r>
                    </a:p>
                  </a:txBody>
                  <a:tcPr marL="2549" marR="0" marT="1809" marB="0" anchor="ctr"/>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Update</a:t>
                      </a: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更新</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/deployments/{deployment-id}?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更新具有给定 </a:t>
                      </a:r>
                      <a:r>
                        <a:rPr lang="en-US" altLang="zh-CN" sz="1200" b="0" i="0" kern="1200" dirty="0">
                          <a:solidFill>
                            <a:schemeClr val="dk1"/>
                          </a:solidFill>
                          <a:effectLst/>
                          <a:latin typeface="+mn-lt"/>
                          <a:ea typeface="+mn-ea"/>
                          <a:cs typeface="+mn-cs"/>
                        </a:rPr>
                        <a:t>deployment-id </a:t>
                      </a:r>
                      <a:r>
                        <a:rPr lang="zh-CN" altLang="en-US" sz="1200" b="0" i="0" kern="1200" dirty="0">
                          <a:solidFill>
                            <a:schemeClr val="dk1"/>
                          </a:solidFill>
                          <a:effectLst/>
                          <a:latin typeface="+mn-lt"/>
                          <a:ea typeface="+mn-ea"/>
                          <a:cs typeface="+mn-cs"/>
                        </a:rPr>
                        <a:t>的部署的可变详细信息。</a:t>
                      </a:r>
                    </a:p>
                    <a:p>
                      <a:pPr marL="635" marR="248285" algn="l" defTabSz="932742" rtl="0" eaLnBrk="1" latinLnBrk="0" hangingPunct="1">
                        <a:lnSpc>
                          <a:spcPct val="107000"/>
                        </a:lnSpc>
                        <a:spcAft>
                          <a:spcPts val="0"/>
                        </a:spcAft>
                      </a:pP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PATCH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https://aoairesource.openai.azure.com/openai/deployments/deployment-afa0669ca01e4693ae3a93baf40f26d6?api-version=2022-12-01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scale_settings</a:t>
                      </a: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"capacity": 1,</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r>
                        <a:rPr lang="en-US" altLang="zh-CN" sz="1200" b="0" i="0" kern="1200" dirty="0" err="1">
                          <a:solidFill>
                            <a:schemeClr val="dk1"/>
                          </a:solidFill>
                          <a:effectLst/>
                          <a:latin typeface="+mn-lt"/>
                          <a:ea typeface="+mn-ea"/>
                          <a:cs typeface="+mn-cs"/>
                        </a:rPr>
                        <a:t>scale_type</a:t>
                      </a:r>
                      <a:r>
                        <a:rPr lang="en-US" altLang="zh-CN" sz="1200" b="0" i="0" kern="1200" dirty="0">
                          <a:solidFill>
                            <a:schemeClr val="dk1"/>
                          </a:solidFill>
                          <a:effectLst/>
                          <a:latin typeface="+mn-lt"/>
                          <a:ea typeface="+mn-ea"/>
                          <a:cs typeface="+mn-cs"/>
                        </a:rPr>
                        <a:t>": "manual"</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  }</a:t>
                      </a:r>
                    </a:p>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510267528"/>
                  </a:ext>
                </a:extLst>
              </a:tr>
              <a:tr h="991110">
                <a:tc rowSpan="2">
                  <a:txBody>
                    <a:bodyPr/>
                    <a:lstStyle/>
                    <a:p>
                      <a:pPr marL="635" marR="248285" algn="l" defTabSz="932742" rtl="0" eaLnBrk="1" latinLnBrk="0" hangingPunct="1">
                        <a:lnSpc>
                          <a:spcPct val="107000"/>
                        </a:lnSpc>
                        <a:spcAft>
                          <a:spcPts val="0"/>
                        </a:spcAft>
                      </a:pPr>
                      <a:r>
                        <a:rPr lang="zh-CN" altLang="en-US" sz="1200" b="0" i="0" kern="1200" dirty="0">
                          <a:solidFill>
                            <a:schemeClr val="tx1"/>
                          </a:solidFill>
                          <a:effectLst/>
                          <a:latin typeface="+mn-lt"/>
                          <a:ea typeface="+mn-ea"/>
                          <a:cs typeface="+mn-cs"/>
                        </a:rPr>
                        <a:t>基础模型获取</a:t>
                      </a: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List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获取列表</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a:t>
                      </a:r>
                      <a:r>
                        <a:rPr lang="en-US" altLang="zh-CN" sz="1200" b="0" i="0" kern="1200" dirty="0" err="1">
                          <a:solidFill>
                            <a:schemeClr val="dk1"/>
                          </a:solidFill>
                          <a:effectLst/>
                          <a:latin typeface="+mn-lt"/>
                          <a:ea typeface="+mn-ea"/>
                          <a:cs typeface="+mn-cs"/>
                        </a:rPr>
                        <a:t>models?api-version</a:t>
                      </a:r>
                      <a:r>
                        <a:rPr lang="en-US" altLang="zh-CN" sz="1200" b="0" i="0" kern="1200" dirty="0">
                          <a:solidFill>
                            <a:schemeClr val="dk1"/>
                          </a:solidFill>
                          <a:effectLst/>
                          <a:latin typeface="+mn-lt"/>
                          <a:ea typeface="+mn-ea"/>
                          <a:cs typeface="+mn-cs"/>
                        </a:rPr>
                        <a:t>=2022-12-01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 </a:t>
                      </a:r>
                      <a:r>
                        <a:rPr lang="en-US" altLang="zh-CN" sz="1200" b="0" i="0" kern="1200" dirty="0">
                          <a:solidFill>
                            <a:schemeClr val="dk1"/>
                          </a:solidFill>
                          <a:effectLst/>
                          <a:latin typeface="+mn-lt"/>
                          <a:ea typeface="+mn-ea"/>
                          <a:cs typeface="+mn-cs"/>
                        </a:rPr>
                        <a:t>Azure </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 </a:t>
                      </a:r>
                      <a:r>
                        <a:rPr lang="zh-CN" altLang="en-US" sz="1200" b="0" i="0" kern="1200" dirty="0">
                          <a:solidFill>
                            <a:schemeClr val="dk1"/>
                          </a:solidFill>
                          <a:effectLst/>
                          <a:latin typeface="+mn-lt"/>
                          <a:ea typeface="+mn-ea"/>
                          <a:cs typeface="+mn-cs"/>
                        </a:rPr>
                        <a:t>资源可访问的所有模型的列表</a:t>
                      </a: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597901625"/>
                  </a:ext>
                </a:extLst>
              </a:tr>
              <a:tr h="991110">
                <a:tc vMerge="1">
                  <a:txBody>
                    <a:bodyPr/>
                    <a:lstStyle/>
                    <a:p>
                      <a:pPr marL="5080" algn="just">
                        <a:lnSpc>
                          <a:spcPct val="107000"/>
                        </a:lnSpc>
                        <a:spcAft>
                          <a:spcPts val="800"/>
                        </a:spcAft>
                      </a:pPr>
                      <a:endParaRPr lang="zh-CN" altLang="en-US" sz="1200" kern="100" dirty="0">
                        <a:solidFill>
                          <a:schemeClr val="tx1"/>
                        </a:solidFill>
                        <a:effectLst/>
                        <a:latin typeface="Calibri" panose="020F0502020204030204" pitchFamily="34" charset="0"/>
                      </a:endParaRPr>
                    </a:p>
                  </a:txBody>
                  <a:tcPr marL="2549" marR="0" marT="1809" marB="0" anchor="ctr"/>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p>
                    <a:p>
                      <a:pPr marL="635" marR="248285" algn="l" defTabSz="932742" rtl="0" eaLnBrk="1" latinLnBrk="0" hangingPunct="1">
                        <a:lnSpc>
                          <a:spcPct val="107000"/>
                        </a:lnSpc>
                        <a:spcAft>
                          <a:spcPts val="0"/>
                        </a:spcAft>
                      </a:pPr>
                      <a:endParaRPr lang="en-US" altLang="zh-CN"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获取指定 </a:t>
                      </a:r>
                      <a:r>
                        <a:rPr lang="en-US" altLang="zh-CN" sz="1200" b="0" i="0" kern="1200" dirty="0" err="1">
                          <a:solidFill>
                            <a:schemeClr val="dk1"/>
                          </a:solidFill>
                          <a:effectLst/>
                          <a:latin typeface="+mn-lt"/>
                          <a:ea typeface="+mn-ea"/>
                          <a:cs typeface="+mn-cs"/>
                        </a:rPr>
                        <a:t>modelId</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lvl="0" indent="0" algn="l" defTabSz="932742" rtl="0" eaLnBrk="1" fontAlgn="auto" latinLnBrk="0" hangingPunct="1">
                        <a:lnSpc>
                          <a:spcPct val="107000"/>
                        </a:lnSpc>
                        <a:spcBef>
                          <a:spcPts val="0"/>
                        </a:spcBef>
                        <a:spcAft>
                          <a:spcPts val="0"/>
                        </a:spcAft>
                        <a:buClrTx/>
                        <a:buSzTx/>
                        <a:buFontTx/>
                        <a:buNone/>
                        <a:tabLst/>
                        <a:defRPr/>
                      </a:pPr>
                      <a:r>
                        <a:rPr lang="en-US" altLang="zh-CN" sz="1200" b="0" i="0" kern="1200" dirty="0">
                          <a:solidFill>
                            <a:schemeClr val="dk1"/>
                          </a:solidFill>
                          <a:effectLst/>
                          <a:latin typeface="+mn-lt"/>
                          <a:ea typeface="+mn-ea"/>
                          <a:cs typeface="+mn-cs"/>
                        </a:rPr>
                        <a:t>GET</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{endpoint}/</a:t>
                      </a:r>
                      <a:r>
                        <a:rPr lang="en-US" altLang="zh-CN" sz="1200" b="0" i="0" kern="1200" dirty="0" err="1">
                          <a:solidFill>
                            <a:schemeClr val="dk1"/>
                          </a:solidFill>
                          <a:effectLst/>
                          <a:latin typeface="+mn-lt"/>
                          <a:ea typeface="+mn-ea"/>
                          <a:cs typeface="+mn-cs"/>
                        </a:rPr>
                        <a:t>openai</a:t>
                      </a:r>
                      <a:r>
                        <a:rPr lang="en-US" altLang="zh-CN" sz="1200" b="0" i="0" kern="1200" dirty="0">
                          <a:solidFill>
                            <a:schemeClr val="dk1"/>
                          </a:solidFill>
                          <a:effectLst/>
                          <a:latin typeface="+mn-lt"/>
                          <a:ea typeface="+mn-ea"/>
                          <a:cs typeface="+mn-cs"/>
                        </a:rPr>
                        <a:t>/models/{model-id}?</a:t>
                      </a:r>
                      <a:r>
                        <a:rPr lang="en-US" altLang="zh-CN" sz="1200" b="0" i="0" kern="1200" dirty="0" err="1">
                          <a:solidFill>
                            <a:schemeClr val="dk1"/>
                          </a:solidFill>
                          <a:effectLst/>
                          <a:latin typeface="+mn-lt"/>
                          <a:ea typeface="+mn-ea"/>
                          <a:cs typeface="+mn-cs"/>
                        </a:rPr>
                        <a:t>api</a:t>
                      </a:r>
                      <a:r>
                        <a:rPr lang="en-US" altLang="zh-CN" sz="1200" b="0" i="0" kern="1200" dirty="0">
                          <a:solidFill>
                            <a:schemeClr val="dk1"/>
                          </a:solidFill>
                          <a:effectLst/>
                          <a:latin typeface="+mn-lt"/>
                          <a:ea typeface="+mn-ea"/>
                          <a:cs typeface="+mn-cs"/>
                        </a:rPr>
                        <a:t>-version=2022-12-01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zh-CN" altLang="en-US" sz="1200" b="0" i="0" kern="1200" dirty="0">
                          <a:solidFill>
                            <a:schemeClr val="dk1"/>
                          </a:solidFill>
                          <a:effectLst/>
                          <a:latin typeface="+mn-lt"/>
                          <a:ea typeface="+mn-ea"/>
                          <a:cs typeface="+mn-cs"/>
                        </a:rPr>
                        <a:t>获取由给定 </a:t>
                      </a:r>
                      <a:r>
                        <a:rPr lang="en-US" altLang="zh-CN" sz="1200" b="0" i="0" kern="1200" dirty="0" err="1">
                          <a:solidFill>
                            <a:schemeClr val="dk1"/>
                          </a:solidFill>
                          <a:effectLst/>
                          <a:latin typeface="+mn-lt"/>
                          <a:ea typeface="+mn-ea"/>
                          <a:cs typeface="+mn-cs"/>
                        </a:rPr>
                        <a:t>modelId</a:t>
                      </a:r>
                      <a:r>
                        <a:rPr lang="en-US" altLang="zh-CN" sz="1200" b="0" i="0" kern="1200" dirty="0">
                          <a:solidFill>
                            <a:schemeClr val="dk1"/>
                          </a:solidFill>
                          <a:effectLst/>
                          <a:latin typeface="+mn-lt"/>
                          <a:ea typeface="+mn-ea"/>
                          <a:cs typeface="+mn-cs"/>
                        </a:rPr>
                        <a:t> </a:t>
                      </a:r>
                      <a:r>
                        <a:rPr lang="zh-CN" altLang="en-US" sz="1200" b="0" i="0" kern="1200" dirty="0">
                          <a:solidFill>
                            <a:schemeClr val="dk1"/>
                          </a:solidFill>
                          <a:effectLst/>
                          <a:latin typeface="+mn-lt"/>
                          <a:ea typeface="+mn-ea"/>
                          <a:cs typeface="+mn-cs"/>
                        </a:rPr>
                        <a:t>指定的模型的详细信息。</a:t>
                      </a:r>
                    </a:p>
                    <a:p>
                      <a:pPr marL="635" marR="248285" algn="l" defTabSz="932742" rtl="0" eaLnBrk="1" latinLnBrk="0" hangingPunct="1">
                        <a:lnSpc>
                          <a:spcPct val="107000"/>
                        </a:lnSpc>
                        <a:spcAft>
                          <a:spcPts val="0"/>
                        </a:spcAft>
                      </a:pPr>
                      <a:br>
                        <a:rPr lang="zh-CN" altLang="en-US" sz="1200" b="0" i="0" kern="1200" dirty="0">
                          <a:solidFill>
                            <a:schemeClr val="dk1"/>
                          </a:solidFill>
                          <a:effectLst/>
                          <a:latin typeface="+mn-lt"/>
                          <a:ea typeface="+mn-ea"/>
                          <a:cs typeface="+mn-cs"/>
                        </a:rPr>
                      </a:br>
                      <a:endParaRPr lang="zh-CN" altLang="en-US" sz="1200" b="0" i="0" kern="1200" dirty="0">
                        <a:solidFill>
                          <a:schemeClr val="dk1"/>
                        </a:solidFill>
                        <a:effectLst/>
                        <a:latin typeface="+mn-lt"/>
                        <a:ea typeface="+mn-ea"/>
                        <a:cs typeface="+mn-cs"/>
                      </a:endParaRPr>
                    </a:p>
                  </a:txBody>
                  <a:tcPr marL="2549" marR="0" marT="1809" marB="0"/>
                </a:tc>
                <a:tc>
                  <a:txBody>
                    <a:bodyPr/>
                    <a:lstStyle/>
                    <a:p>
                      <a:pPr marL="635" marR="248285" algn="l" defTabSz="932742" rtl="0" eaLnBrk="1" latinLnBrk="0" hangingPunct="1">
                        <a:lnSpc>
                          <a:spcPct val="107000"/>
                        </a:lnSpc>
                        <a:spcAft>
                          <a:spcPts val="0"/>
                        </a:spcAft>
                      </a:pPr>
                      <a:r>
                        <a:rPr lang="en-US" altLang="zh-CN" sz="1200" b="0" i="0" kern="1200" dirty="0">
                          <a:solidFill>
                            <a:schemeClr val="dk1"/>
                          </a:solidFill>
                          <a:effectLst/>
                          <a:latin typeface="+mn-lt"/>
                          <a:ea typeface="+mn-ea"/>
                          <a:cs typeface="+mn-cs"/>
                        </a:rPr>
                        <a:t>GET https://aoairesource.openai.azure.com/openai/models/curie?api-version=2022-12-01</a:t>
                      </a:r>
                      <a:endParaRPr lang="zh-CN" altLang="en-US" sz="1200" b="0" i="0" kern="12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245700097"/>
                  </a:ext>
                </a:extLst>
              </a:tr>
            </a:tbl>
          </a:graphicData>
        </a:graphic>
      </p:graphicFrame>
      <p:sp>
        <p:nvSpPr>
          <p:cNvPr id="11" name="Title 5">
            <a:extLst>
              <a:ext uri="{FF2B5EF4-FFF2-40B4-BE49-F238E27FC236}">
                <a16:creationId xmlns:a16="http://schemas.microsoft.com/office/drawing/2014/main" id="{6B84A85F-160D-F6DB-EFEE-2587AECDF573}"/>
              </a:ext>
            </a:extLst>
          </p:cNvPr>
          <p:cNvSpPr>
            <a:spLocks noGrp="1"/>
          </p:cNvSpPr>
          <p:nvPr>
            <p:ph type="title"/>
          </p:nvPr>
        </p:nvSpPr>
        <p:spPr>
          <a:xfrm>
            <a:off x="588263" y="457200"/>
            <a:ext cx="11018520" cy="492443"/>
          </a:xfrm>
        </p:spPr>
        <p:txBody>
          <a:bodyPr/>
          <a:lstStyle/>
          <a:p>
            <a:r>
              <a:rPr lang="en-US" altLang="zh-CN" sz="3200" dirty="0"/>
              <a:t>Azure </a:t>
            </a:r>
            <a:r>
              <a:rPr lang="en-US" altLang="zh-CN" sz="3200" dirty="0" err="1"/>
              <a:t>OpenAI</a:t>
            </a:r>
            <a:r>
              <a:rPr lang="en-US" altLang="zh-CN" sz="3200" dirty="0"/>
              <a:t> </a:t>
            </a:r>
            <a:r>
              <a:rPr lang="zh-CN" altLang="en-US" sz="3200" dirty="0"/>
              <a:t>部署模型</a:t>
            </a:r>
            <a:r>
              <a:rPr lang="en-US" altLang="zh-CN" sz="3200" dirty="0"/>
              <a:t>API</a:t>
            </a:r>
            <a:endParaRPr lang="en-US" dirty="0">
              <a:cs typeface="Segoe UI"/>
            </a:endParaRPr>
          </a:p>
        </p:txBody>
      </p:sp>
    </p:spTree>
    <p:extLst>
      <p:ext uri="{BB962C8B-B14F-4D97-AF65-F5344CB8AC3E}">
        <p14:creationId xmlns:p14="http://schemas.microsoft.com/office/powerpoint/2010/main" val="46019137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969496"/>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a:t>
            </a:r>
            <a:r>
              <a:rPr kumimoji="1" lang="en-US" altLang="zh-CN" dirty="0"/>
              <a:t>Service </a:t>
            </a:r>
            <a:r>
              <a:rPr kumimoji="1" lang="zh-CN" altLang="en-US" dirty="0"/>
              <a:t>使用模型</a:t>
            </a:r>
            <a:r>
              <a:rPr kumimoji="1" lang="en-US" altLang="zh-CN" dirty="0"/>
              <a:t>API</a:t>
            </a:r>
          </a:p>
          <a:p>
            <a:pPr marL="342900" indent="-342900" algn="l">
              <a:buFont typeface="Arial" panose="020B0604020202020204" pitchFamily="34" charset="0"/>
              <a:buChar char="•"/>
            </a:pPr>
            <a:r>
              <a:rPr kumimoji="1" lang="en-US" altLang="zh-CN" dirty="0"/>
              <a:t>Azure </a:t>
            </a:r>
            <a:r>
              <a:rPr kumimoji="1" lang="en-US" altLang="zh-CN" dirty="0" err="1"/>
              <a:t>OpenAI</a:t>
            </a:r>
            <a:r>
              <a:rPr kumimoji="1" lang="en-US" altLang="zh-CN" dirty="0"/>
              <a:t> Service </a:t>
            </a:r>
            <a:r>
              <a:rPr kumimoji="1" lang="zh-CN" altLang="en-US" dirty="0"/>
              <a:t>部署模型</a:t>
            </a:r>
            <a:r>
              <a:rPr kumimoji="1" lang="en-US" altLang="zh-CN" dirty="0"/>
              <a:t>API</a:t>
            </a:r>
            <a:endParaRPr kumimoji="1" lang="zh-CN" alt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575481" y="1085599"/>
            <a:ext cx="11045019" cy="553998"/>
          </a:xfrm>
        </p:spPr>
        <p:txBody>
          <a:bodyPr/>
          <a:lstStyle/>
          <a:p>
            <a:r>
              <a:rPr lang="en-US" dirty="0"/>
              <a:t>Azure</a:t>
            </a:r>
            <a:r>
              <a:rPr lang="zh-CN" altLang="en-US" dirty="0"/>
              <a:t> </a:t>
            </a:r>
            <a:r>
              <a:rPr lang="en-US" altLang="zh-CN" dirty="0" err="1"/>
              <a:t>Openai</a:t>
            </a:r>
            <a:r>
              <a:rPr lang="zh-CN" altLang="en-US" dirty="0"/>
              <a:t> </a:t>
            </a:r>
            <a:r>
              <a:rPr lang="en-US" dirty="0"/>
              <a:t>APIs </a:t>
            </a:r>
            <a:r>
              <a:rPr lang="zh-CN" altLang="en-US" dirty="0"/>
              <a:t>文档</a:t>
            </a:r>
            <a:endParaRPr lang="en-US" dirty="0"/>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571499" y="2276398"/>
            <a:ext cx="11048999" cy="3970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t" anchorCtr="0" forceAA="0" compatLnSpc="1">
            <a:prstTxWarp prst="textNoShape">
              <a:avLst/>
            </a:prstTxWarp>
            <a:noAutofit/>
          </a:bodyPr>
          <a:lstStyle/>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4"/>
              </a:rPr>
              <a:t>Completions </a:t>
            </a:r>
            <a:r>
              <a:rPr lang="en-US" dirty="0">
                <a:solidFill>
                  <a:schemeClr val="tx1"/>
                </a:solidFill>
                <a:latin typeface="+mj-lt"/>
                <a:ea typeface="Segoe UI" pitchFamily="34" charset="0"/>
                <a:cs typeface="Segoe UI" pitchFamily="34" charset="0"/>
                <a:hlinkClick r:id="rId4"/>
              </a:rPr>
              <a:t>APIs</a:t>
            </a: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5"/>
              </a:rPr>
              <a:t>Deployment APIs</a:t>
            </a:r>
            <a:endParaRPr lang="en-US" dirty="0">
              <a:solidFill>
                <a:schemeClr val="tx1"/>
              </a:solidFill>
              <a:latin typeface="+mj-lt"/>
              <a:ea typeface="Segoe UI" pitchFamily="34" charset="0"/>
              <a:cs typeface="Segoe UI" pitchFamily="34" charset="0"/>
            </a:endParaRPr>
          </a:p>
        </p:txBody>
      </p:sp>
      <p:sp>
        <p:nvSpPr>
          <p:cNvPr id="10" name="Footer Placeholder 3">
            <a:extLst>
              <a:ext uri="{FF2B5EF4-FFF2-40B4-BE49-F238E27FC236}">
                <a16:creationId xmlns:a16="http://schemas.microsoft.com/office/drawing/2014/main" id="{706A9472-0E0C-47F1-9D97-FE7A0DA139FF}"/>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4C520FF4-90C9-46AE-89E1-AE9E43C87FFC}"/>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653267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使用模型</a:t>
            </a:r>
            <a:r>
              <a:rPr lang="en-US" altLang="zh-CN" sz="2800" dirty="0"/>
              <a:t>API</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zh-CN" altLang="en-US" sz="3200" dirty="0"/>
              <a:t>使用模型</a:t>
            </a:r>
            <a:r>
              <a:rPr lang="en-US" altLang="zh-CN" sz="3200" dirty="0"/>
              <a:t>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3416320"/>
          </a:xfrm>
          <a:prstGeom prst="rect">
            <a:avLst/>
          </a:prstGeom>
          <a:noFill/>
        </p:spPr>
        <p:txBody>
          <a:bodyPr wrap="square">
            <a:spAutoFit/>
          </a:bodyPr>
          <a:lstStyle/>
          <a:p>
            <a:r>
              <a:rPr lang="zh-CN" altLang="en-US" dirty="0"/>
              <a:t>POST </a:t>
            </a:r>
            <a:endParaRPr lang="en-US" altLang="zh-CN" dirty="0"/>
          </a:p>
          <a:p>
            <a:endParaRPr lang="en-US" altLang="zh-CN" dirty="0"/>
          </a:p>
          <a:p>
            <a:r>
              <a:rPr lang="nn-NO" altLang="zh-CN" dirty="0"/>
              <a:t>https://</a:t>
            </a:r>
            <a:r>
              <a:rPr lang="nn-NO" altLang="zh-CN" dirty="0">
                <a:solidFill>
                  <a:srgbClr val="FF0000"/>
                </a:solidFill>
              </a:rPr>
              <a:t>{your-resource-name}</a:t>
            </a:r>
            <a:r>
              <a:rPr lang="nn-NO" altLang="zh-CN" dirty="0"/>
              <a:t>.openai.azure.com/openai/deployments/</a:t>
            </a:r>
            <a:r>
              <a:rPr lang="nn-NO" altLang="zh-CN" dirty="0">
                <a:solidFill>
                  <a:srgbClr val="FF0000"/>
                </a:solidFill>
              </a:rPr>
              <a:t>{deployment-id}</a:t>
            </a:r>
            <a:r>
              <a:rPr lang="nn-NO" altLang="zh-CN" dirty="0"/>
              <a:t>/completions?api-version=</a:t>
            </a:r>
            <a:r>
              <a:rPr lang="nn-NO" altLang="zh-CN" dirty="0">
                <a:solidFill>
                  <a:srgbClr val="FF0000"/>
                </a:solidFill>
              </a:rPr>
              <a:t>{api-version}</a:t>
            </a:r>
          </a:p>
          <a:p>
            <a:endParaRPr lang="en-US" altLang="zh-CN" dirty="0"/>
          </a:p>
          <a:p>
            <a:endParaRPr lang="en-US" altLang="zh-CN" dirty="0"/>
          </a:p>
          <a:p>
            <a:endParaRPr lang="en-US" altLang="zh-CN" dirty="0"/>
          </a:p>
          <a:p>
            <a:endParaRPr lang="en-US" altLang="zh-CN" dirty="0"/>
          </a:p>
          <a:p>
            <a:r>
              <a:rPr lang="en-US" altLang="zh-CN" b="0" dirty="0">
                <a:solidFill>
                  <a:srgbClr val="9CDCFE"/>
                </a:solidFill>
                <a:effectLst/>
                <a:latin typeface="Consolas" panose="020B0609020204030204" pitchFamily="49" charset="0"/>
              </a:rPr>
              <a:t>headers</a:t>
            </a:r>
            <a:r>
              <a:rPr lang="zh-CN" altLang="en-US" dirty="0"/>
              <a:t> </a:t>
            </a:r>
            <a:endParaRPr lang="en-US" altLang="zh-CN" dirty="0"/>
          </a:p>
          <a:p>
            <a:endParaRPr lang="en-US" altLang="zh-CN" dirty="0"/>
          </a:p>
          <a:p>
            <a:r>
              <a:rPr lang="en-US" altLang="zh-CN" dirty="0">
                <a:solidFill>
                  <a:srgbClr val="CE9178"/>
                </a:solidFill>
                <a:latin typeface="Consolas" panose="020B0609020204030204" pitchFamily="49" charset="0"/>
              </a:rPr>
              <a:t>“</a:t>
            </a:r>
            <a:r>
              <a:rPr lang="en-US" altLang="zh-CN" b="0" dirty="0" err="1">
                <a:solidFill>
                  <a:srgbClr val="CE9178"/>
                </a:solidFill>
                <a:effectLst/>
                <a:latin typeface="Consolas" panose="020B0609020204030204" pitchFamily="49" charset="0"/>
              </a:rPr>
              <a:t>api</a:t>
            </a:r>
            <a:r>
              <a:rPr lang="en-US" altLang="zh-CN" b="0" dirty="0">
                <a:solidFill>
                  <a:srgbClr val="CE9178"/>
                </a:solidFill>
                <a:effectLst/>
                <a:latin typeface="Consolas" panose="020B0609020204030204" pitchFamily="49" charset="0"/>
              </a:rPr>
              <a:t>-key”</a:t>
            </a:r>
            <a:r>
              <a:rPr lang="en-US" altLang="zh-CN" dirty="0">
                <a:solidFill>
                  <a:srgbClr val="9CDCFE"/>
                </a:solidFill>
                <a:latin typeface="Consolas" panose="020B0609020204030204" pitchFamily="49" charset="0"/>
              </a:rPr>
              <a:t>:”</a:t>
            </a:r>
            <a:r>
              <a:rPr lang="nn-NO" altLang="zh-CN" dirty="0">
                <a:solidFill>
                  <a:srgbClr val="FF0000"/>
                </a:solidFill>
              </a:rPr>
              <a:t> {secret key}</a:t>
            </a:r>
            <a:r>
              <a:rPr lang="en-US" altLang="zh-CN" dirty="0">
                <a:solidFill>
                  <a:srgbClr val="9CDCFE"/>
                </a:solidFill>
                <a:latin typeface="Consolas" panose="020B0609020204030204" pitchFamily="49" charset="0"/>
              </a:rPr>
              <a:t>”</a:t>
            </a:r>
            <a:endParaRPr lang="en-US" altLang="zh-CN" b="0" dirty="0">
              <a:solidFill>
                <a:srgbClr val="D4D4D4"/>
              </a:solidFill>
              <a:effectLst/>
              <a:latin typeface="Consolas" panose="020B0609020204030204" pitchFamily="49" charset="0"/>
            </a:endParaRPr>
          </a:p>
          <a:p>
            <a:endParaRPr lang="zh-CN" altLang="en-US" dirty="0"/>
          </a:p>
        </p:txBody>
      </p:sp>
    </p:spTree>
    <p:extLst>
      <p:ext uri="{BB962C8B-B14F-4D97-AF65-F5344CB8AC3E}">
        <p14:creationId xmlns:p14="http://schemas.microsoft.com/office/powerpoint/2010/main" val="18145310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zh-CN" altLang="en-US" sz="3200" dirty="0"/>
              <a:t>使用模型</a:t>
            </a:r>
            <a:r>
              <a:rPr lang="en-US" altLang="zh-CN" sz="3200" dirty="0"/>
              <a:t>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23330"/>
          </a:xfrm>
          <a:prstGeom prst="rect">
            <a:avLst/>
          </a:prstGeom>
          <a:noFill/>
        </p:spPr>
        <p:txBody>
          <a:bodyPr wrap="square">
            <a:spAutoFit/>
          </a:bodyPr>
          <a:lstStyle/>
          <a:p>
            <a:r>
              <a:rPr lang="en-US" altLang="zh-CN" dirty="0"/>
              <a:t>Request Parameters </a:t>
            </a:r>
            <a:r>
              <a:rPr lang="en-US" altLang="zh-CN" dirty="0" err="1"/>
              <a:t>Json</a:t>
            </a:r>
            <a:r>
              <a:rPr lang="zh-CN" altLang="en-US" dirty="0"/>
              <a:t>格式</a:t>
            </a:r>
            <a:endParaRPr lang="en-US" altLang="zh-CN" dirty="0"/>
          </a:p>
          <a:p>
            <a:endParaRPr lang="en-US" altLang="zh-CN" dirty="0"/>
          </a:p>
          <a:p>
            <a:endParaRPr lang="zh-CN" altLang="en-US" dirty="0"/>
          </a:p>
        </p:txBody>
      </p:sp>
      <p:pic>
        <p:nvPicPr>
          <p:cNvPr id="11" name="图片 10">
            <a:extLst>
              <a:ext uri="{FF2B5EF4-FFF2-40B4-BE49-F238E27FC236}">
                <a16:creationId xmlns:a16="http://schemas.microsoft.com/office/drawing/2014/main" id="{59886789-76A2-FD22-1DA4-8CB9132BD071}"/>
              </a:ext>
            </a:extLst>
          </p:cNvPr>
          <p:cNvPicPr>
            <a:picLocks noChangeAspect="1"/>
          </p:cNvPicPr>
          <p:nvPr/>
        </p:nvPicPr>
        <p:blipFill>
          <a:blip r:embed="rId3"/>
          <a:stretch>
            <a:fillRect/>
          </a:stretch>
        </p:blipFill>
        <p:spPr>
          <a:xfrm>
            <a:off x="832961" y="2019696"/>
            <a:ext cx="7730187" cy="2400023"/>
          </a:xfrm>
          <a:prstGeom prst="rect">
            <a:avLst/>
          </a:prstGeom>
        </p:spPr>
      </p:pic>
      <p:pic>
        <p:nvPicPr>
          <p:cNvPr id="13" name="图片 12">
            <a:extLst>
              <a:ext uri="{FF2B5EF4-FFF2-40B4-BE49-F238E27FC236}">
                <a16:creationId xmlns:a16="http://schemas.microsoft.com/office/drawing/2014/main" id="{BC958CE7-BAAC-1A71-61D4-7C8738250013}"/>
              </a:ext>
            </a:extLst>
          </p:cNvPr>
          <p:cNvPicPr>
            <a:picLocks noChangeAspect="1"/>
          </p:cNvPicPr>
          <p:nvPr/>
        </p:nvPicPr>
        <p:blipFill>
          <a:blip r:embed="rId4"/>
          <a:stretch>
            <a:fillRect/>
          </a:stretch>
        </p:blipFill>
        <p:spPr>
          <a:xfrm>
            <a:off x="798672" y="4698459"/>
            <a:ext cx="7787337" cy="1841059"/>
          </a:xfrm>
          <a:prstGeom prst="rect">
            <a:avLst/>
          </a:prstGeom>
        </p:spPr>
      </p:pic>
    </p:spTree>
    <p:extLst>
      <p:ext uri="{BB962C8B-B14F-4D97-AF65-F5344CB8AC3E}">
        <p14:creationId xmlns:p14="http://schemas.microsoft.com/office/powerpoint/2010/main" val="15264072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zh-CN" altLang="en-US" sz="3200" dirty="0"/>
              <a:t>使用模型</a:t>
            </a:r>
            <a:r>
              <a:rPr lang="en-US" altLang="zh-CN" sz="3200" dirty="0"/>
              <a:t>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extLst>
              <p:ext uri="{D42A27DB-BD31-4B8C-83A1-F6EECF244321}">
                <p14:modId xmlns:p14="http://schemas.microsoft.com/office/powerpoint/2010/main" val="3133302763"/>
              </p:ext>
            </p:extLst>
          </p:nvPr>
        </p:nvGraphicFramePr>
        <p:xfrm>
          <a:off x="834391" y="1980441"/>
          <a:ext cx="10647216" cy="4425825"/>
        </p:xfrm>
        <a:graphic>
          <a:graphicData uri="http://schemas.openxmlformats.org/drawingml/2006/table">
            <a:tbl>
              <a:tblPr firstRow="1" bandRow="1">
                <a:tableStyleId>{5C22544A-7EE6-4342-B048-85BDC9FD1C3A}</a:tableStyleId>
              </a:tblPr>
              <a:tblGrid>
                <a:gridCol w="2371009">
                  <a:extLst>
                    <a:ext uri="{9D8B030D-6E8A-4147-A177-3AD203B41FA5}">
                      <a16:colId xmlns:a16="http://schemas.microsoft.com/office/drawing/2014/main" val="653181220"/>
                    </a:ext>
                  </a:extLst>
                </a:gridCol>
                <a:gridCol w="8276207">
                  <a:extLst>
                    <a:ext uri="{9D8B030D-6E8A-4147-A177-3AD203B41FA5}">
                      <a16:colId xmlns:a16="http://schemas.microsoft.com/office/drawing/2014/main" val="1639975388"/>
                    </a:ext>
                  </a:extLst>
                </a:gridCol>
              </a:tblGrid>
              <a:tr h="390822">
                <a:tc>
                  <a:txBody>
                    <a:bodyPr/>
                    <a:lstStyle/>
                    <a:p>
                      <a:pPr lvl="0">
                        <a:buNone/>
                      </a:pPr>
                      <a:r>
                        <a:rPr lang="en-US"/>
                        <a:t>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410281">
                <a:tc>
                  <a:txBody>
                    <a:bodyPr/>
                    <a:lstStyle/>
                    <a:p>
                      <a:pPr lvl="0">
                        <a:buNone/>
                      </a:pPr>
                      <a:r>
                        <a:rPr lang="en-US"/>
                        <a:t>prompt</a:t>
                      </a:r>
                    </a:p>
                  </a:txBody>
                  <a:tcPr/>
                </a:tc>
                <a:tc>
                  <a:txBody>
                    <a:bodyPr/>
                    <a:lstStyle/>
                    <a:p>
                      <a:pPr lvl="0">
                        <a:buNone/>
                      </a:pPr>
                      <a:r>
                        <a:rPr lang="zh-CN" altLang="en-US" sz="1600" b="0" i="0" kern="1200" dirty="0">
                          <a:solidFill>
                            <a:schemeClr val="dk1"/>
                          </a:solidFill>
                          <a:effectLst/>
                          <a:latin typeface="+mn-lt"/>
                          <a:ea typeface="+mn-ea"/>
                          <a:cs typeface="+mn-cs"/>
                        </a:rPr>
                        <a:t>生成完成的提示，其编码为字符串、字符串列表或令牌列表</a:t>
                      </a:r>
                      <a:endParaRPr lang="en-US" sz="1600" dirty="0"/>
                    </a:p>
                  </a:txBody>
                  <a:tcPr/>
                </a:tc>
                <a:extLst>
                  <a:ext uri="{0D108BD9-81ED-4DB2-BD59-A6C34878D82A}">
                    <a16:rowId xmlns:a16="http://schemas.microsoft.com/office/drawing/2014/main" val="751408369"/>
                  </a:ext>
                </a:extLst>
              </a:tr>
              <a:tr h="445538">
                <a:tc>
                  <a:txBody>
                    <a:bodyPr/>
                    <a:lstStyle/>
                    <a:p>
                      <a:pPr lvl="0">
                        <a:buNone/>
                      </a:pPr>
                      <a:r>
                        <a:rPr lang="en-US" dirty="0" err="1"/>
                        <a:t>max_token</a:t>
                      </a:r>
                      <a:endParaRPr lang="en-US" dirty="0"/>
                    </a:p>
                  </a:txBody>
                  <a:tcPr/>
                </a:tc>
                <a:tc>
                  <a:txBody>
                    <a:bodyPr/>
                    <a:lstStyle/>
                    <a:p>
                      <a:pPr lvl="0">
                        <a:buNone/>
                      </a:pPr>
                      <a:r>
                        <a:rPr lang="zh-CN" altLang="en-US" sz="1600" b="0" i="0" kern="1200" dirty="0">
                          <a:solidFill>
                            <a:schemeClr val="dk1"/>
                          </a:solidFill>
                          <a:effectLst/>
                          <a:latin typeface="+mn-lt"/>
                          <a:ea typeface="+mn-ea"/>
                          <a:cs typeface="+mn-cs"/>
                        </a:rPr>
                        <a:t>在完成中生成的最大令牌数。 提示加上 </a:t>
                      </a:r>
                      <a:r>
                        <a:rPr lang="en-US" altLang="zh-CN" sz="1600" b="0" i="0" kern="1200" dirty="0" err="1">
                          <a:solidFill>
                            <a:schemeClr val="dk1"/>
                          </a:solidFill>
                          <a:effectLst/>
                          <a:latin typeface="+mn-lt"/>
                          <a:ea typeface="+mn-ea"/>
                          <a:cs typeface="+mn-cs"/>
                        </a:rPr>
                        <a:t>max_tokens</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的令牌计数不能超过模型的上下文长度。 除最新模型（它支持 </a:t>
                      </a:r>
                      <a:r>
                        <a:rPr lang="en-US" altLang="zh-CN" sz="1600" b="0" i="0" kern="1200" dirty="0">
                          <a:solidFill>
                            <a:schemeClr val="dk1"/>
                          </a:solidFill>
                          <a:effectLst/>
                          <a:latin typeface="+mn-lt"/>
                          <a:ea typeface="+mn-ea"/>
                          <a:cs typeface="+mn-cs"/>
                        </a:rPr>
                        <a:t>4096 </a:t>
                      </a:r>
                      <a:r>
                        <a:rPr lang="zh-CN" altLang="en-US" sz="1600" b="0" i="0" kern="1200" dirty="0">
                          <a:solidFill>
                            <a:schemeClr val="dk1"/>
                          </a:solidFill>
                          <a:effectLst/>
                          <a:latin typeface="+mn-lt"/>
                          <a:ea typeface="+mn-ea"/>
                          <a:cs typeface="+mn-cs"/>
                        </a:rPr>
                        <a:t>个标记）外，大多数模型的上下文长度为 </a:t>
                      </a:r>
                      <a:r>
                        <a:rPr lang="en-US" altLang="zh-CN" sz="1600" b="0" i="0" kern="1200" dirty="0">
                          <a:solidFill>
                            <a:schemeClr val="dk1"/>
                          </a:solidFill>
                          <a:effectLst/>
                          <a:latin typeface="+mn-lt"/>
                          <a:ea typeface="+mn-ea"/>
                          <a:cs typeface="+mn-cs"/>
                        </a:rPr>
                        <a:t>2048 </a:t>
                      </a:r>
                      <a:r>
                        <a:rPr lang="zh-CN" altLang="en-US" sz="1600" b="0" i="0" kern="1200" dirty="0">
                          <a:solidFill>
                            <a:schemeClr val="dk1"/>
                          </a:solidFill>
                          <a:effectLst/>
                          <a:latin typeface="+mn-lt"/>
                          <a:ea typeface="+mn-ea"/>
                          <a:cs typeface="+mn-cs"/>
                        </a:rPr>
                        <a:t>个标记。</a:t>
                      </a:r>
                      <a:endParaRPr lang="en-US" sz="1600" dirty="0"/>
                    </a:p>
                  </a:txBody>
                  <a:tcPr/>
                </a:tc>
                <a:extLst>
                  <a:ext uri="{0D108BD9-81ED-4DB2-BD59-A6C34878D82A}">
                    <a16:rowId xmlns:a16="http://schemas.microsoft.com/office/drawing/2014/main" val="2326224339"/>
                  </a:ext>
                </a:extLst>
              </a:tr>
              <a:tr h="633133">
                <a:tc>
                  <a:txBody>
                    <a:bodyPr/>
                    <a:lstStyle/>
                    <a:p>
                      <a:pPr lvl="0">
                        <a:buNone/>
                      </a:pPr>
                      <a:r>
                        <a:rPr lang="en-US"/>
                        <a:t>temperature</a:t>
                      </a:r>
                    </a:p>
                  </a:txBody>
                  <a:tcPr/>
                </a:tc>
                <a:tc>
                  <a:txBody>
                    <a:bodyPr/>
                    <a:lstStyle/>
                    <a:p>
                      <a:pPr lvl="0">
                        <a:buNone/>
                      </a:pPr>
                      <a:r>
                        <a:rPr lang="zh-CN" altLang="en-US" sz="1600" b="0" i="0" kern="1200" dirty="0">
                          <a:solidFill>
                            <a:schemeClr val="dk1"/>
                          </a:solidFill>
                          <a:effectLst/>
                          <a:latin typeface="+mn-lt"/>
                          <a:ea typeface="+mn-ea"/>
                          <a:cs typeface="+mn-cs"/>
                        </a:rPr>
                        <a:t>要使用的采样温度。 较高的值意味着模型将承担更多风险。 尝试将值设为 </a:t>
                      </a:r>
                      <a:r>
                        <a:rPr lang="en-US" altLang="zh-CN" sz="1600" b="0" i="0" kern="1200" dirty="0">
                          <a:solidFill>
                            <a:schemeClr val="dk1"/>
                          </a:solidFill>
                          <a:effectLst/>
                          <a:latin typeface="+mn-lt"/>
                          <a:ea typeface="+mn-ea"/>
                          <a:cs typeface="+mn-cs"/>
                        </a:rPr>
                        <a:t>0.9 </a:t>
                      </a:r>
                      <a:r>
                        <a:rPr lang="zh-CN" altLang="en-US" sz="1600" b="0" i="0" kern="1200" dirty="0">
                          <a:solidFill>
                            <a:schemeClr val="dk1"/>
                          </a:solidFill>
                          <a:effectLst/>
                          <a:latin typeface="+mn-lt"/>
                          <a:ea typeface="+mn-ea"/>
                          <a:cs typeface="+mn-cs"/>
                        </a:rPr>
                        <a:t>以获得更有创意的应用程序，将值设为 </a:t>
                      </a:r>
                      <a:r>
                        <a:rPr lang="en-US" altLang="zh-CN" sz="1600" b="0" i="0" kern="1200" dirty="0">
                          <a:solidFill>
                            <a:schemeClr val="dk1"/>
                          </a:solidFill>
                          <a:effectLst/>
                          <a:latin typeface="+mn-lt"/>
                          <a:ea typeface="+mn-ea"/>
                          <a:cs typeface="+mn-cs"/>
                        </a:rPr>
                        <a:t>0 (</a:t>
                      </a:r>
                      <a:r>
                        <a:rPr lang="en-US" altLang="zh-CN" sz="1600" dirty="0"/>
                        <a:t>argmax sampling</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以获得具有明确答案的应用程序。 我们通常建议更改此设置或 </a:t>
                      </a:r>
                      <a:r>
                        <a:rPr lang="en-US" altLang="zh-CN" sz="1600" b="0" i="0" kern="1200" dirty="0" err="1">
                          <a:solidFill>
                            <a:schemeClr val="dk1"/>
                          </a:solidFill>
                          <a:effectLst/>
                          <a:latin typeface="+mn-lt"/>
                          <a:ea typeface="+mn-ea"/>
                          <a:cs typeface="+mn-cs"/>
                        </a:rPr>
                        <a:t>top_p</a:t>
                      </a:r>
                      <a:r>
                        <a:rPr lang="zh-CN" altLang="en-US" sz="1600" b="0" i="0" kern="1200" dirty="0">
                          <a:solidFill>
                            <a:schemeClr val="dk1"/>
                          </a:solidFill>
                          <a:effectLst/>
                          <a:latin typeface="+mn-lt"/>
                          <a:ea typeface="+mn-ea"/>
                          <a:cs typeface="+mn-cs"/>
                        </a:rPr>
                        <a:t>，但不要同时更改这两者。</a:t>
                      </a:r>
                      <a:endParaRPr lang="en-US" sz="1600" dirty="0"/>
                    </a:p>
                  </a:txBody>
                  <a:tcPr/>
                </a:tc>
                <a:extLst>
                  <a:ext uri="{0D108BD9-81ED-4DB2-BD59-A6C34878D82A}">
                    <a16:rowId xmlns:a16="http://schemas.microsoft.com/office/drawing/2014/main" val="585621655"/>
                  </a:ext>
                </a:extLst>
              </a:tr>
              <a:tr h="633133">
                <a:tc>
                  <a:txBody>
                    <a:bodyPr/>
                    <a:lstStyle/>
                    <a:p>
                      <a:pPr lvl="0">
                        <a:buNone/>
                      </a:pPr>
                      <a:r>
                        <a:rPr lang="en-US" err="1"/>
                        <a:t>top_p</a:t>
                      </a:r>
                    </a:p>
                  </a:txBody>
                  <a:tcPr/>
                </a:tc>
                <a:tc>
                  <a:txBody>
                    <a:bodyPr/>
                    <a:lstStyle/>
                    <a:p>
                      <a:pPr lvl="0">
                        <a:buNone/>
                      </a:pPr>
                      <a:r>
                        <a:rPr lang="zh-CN" altLang="en-US" sz="1600" b="0" i="0" kern="1200" dirty="0">
                          <a:solidFill>
                            <a:schemeClr val="dk1"/>
                          </a:solidFill>
                          <a:effectLst/>
                          <a:latin typeface="+mn-lt"/>
                          <a:ea typeface="+mn-ea"/>
                          <a:cs typeface="+mn-cs"/>
                        </a:rPr>
                        <a:t>温度采样的替代方法，称为核采样，其中模型考虑具有 </a:t>
                      </a:r>
                      <a:r>
                        <a:rPr lang="en-US" altLang="zh-CN" sz="1600" b="0" i="0" kern="1200" dirty="0" err="1">
                          <a:solidFill>
                            <a:schemeClr val="dk1"/>
                          </a:solidFill>
                          <a:effectLst/>
                          <a:latin typeface="+mn-lt"/>
                          <a:ea typeface="+mn-ea"/>
                          <a:cs typeface="+mn-cs"/>
                        </a:rPr>
                        <a:t>top_p</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概率质量的令牌的结果。 所以 </a:t>
                      </a:r>
                      <a:r>
                        <a:rPr lang="en-US" altLang="zh-CN" sz="1600" b="0" i="0" kern="1200" dirty="0">
                          <a:solidFill>
                            <a:schemeClr val="dk1"/>
                          </a:solidFill>
                          <a:effectLst/>
                          <a:latin typeface="+mn-lt"/>
                          <a:ea typeface="+mn-ea"/>
                          <a:cs typeface="+mn-cs"/>
                        </a:rPr>
                        <a:t>0.1 </a:t>
                      </a:r>
                      <a:r>
                        <a:rPr lang="zh-CN" altLang="en-US" sz="1600" b="0" i="0" kern="1200" dirty="0">
                          <a:solidFill>
                            <a:schemeClr val="dk1"/>
                          </a:solidFill>
                          <a:effectLst/>
                          <a:latin typeface="+mn-lt"/>
                          <a:ea typeface="+mn-ea"/>
                          <a:cs typeface="+mn-cs"/>
                        </a:rPr>
                        <a:t>意味着只考虑包含前 </a:t>
                      </a:r>
                      <a:r>
                        <a:rPr lang="en-US" altLang="zh-CN" sz="1600" b="0" i="0" kern="1200" dirty="0">
                          <a:solidFill>
                            <a:schemeClr val="dk1"/>
                          </a:solidFill>
                          <a:effectLst/>
                          <a:latin typeface="+mn-lt"/>
                          <a:ea typeface="+mn-ea"/>
                          <a:cs typeface="+mn-cs"/>
                        </a:rPr>
                        <a:t>10% </a:t>
                      </a:r>
                      <a:r>
                        <a:rPr lang="zh-CN" altLang="en-US" sz="1600" b="0" i="0" kern="1200" dirty="0">
                          <a:solidFill>
                            <a:schemeClr val="dk1"/>
                          </a:solidFill>
                          <a:effectLst/>
                          <a:latin typeface="+mn-lt"/>
                          <a:ea typeface="+mn-ea"/>
                          <a:cs typeface="+mn-cs"/>
                        </a:rPr>
                        <a:t>概率质量的令牌。 我们通常建议更改此设置或温度，但不要同时更改这两者。</a:t>
                      </a:r>
                      <a:endParaRPr lang="en-US" sz="1600" dirty="0"/>
                    </a:p>
                  </a:txBody>
                  <a:tcPr/>
                </a:tc>
                <a:extLst>
                  <a:ext uri="{0D108BD9-81ED-4DB2-BD59-A6C34878D82A}">
                    <a16:rowId xmlns:a16="http://schemas.microsoft.com/office/drawing/2014/main" val="1017226807"/>
                  </a:ext>
                </a:extLst>
              </a:tr>
              <a:tr h="445538">
                <a:tc>
                  <a:txBody>
                    <a:bodyPr/>
                    <a:lstStyle/>
                    <a:p>
                      <a:pPr lvl="0">
                        <a:buNone/>
                      </a:pPr>
                      <a:r>
                        <a:rPr lang="en-US" dirty="0"/>
                        <a:t>n</a:t>
                      </a:r>
                    </a:p>
                  </a:txBody>
                  <a:tcPr/>
                </a:tc>
                <a:tc>
                  <a:txBody>
                    <a:bodyPr/>
                    <a:lstStyle/>
                    <a:p>
                      <a:pPr lvl="0">
                        <a:buNone/>
                      </a:pPr>
                      <a:r>
                        <a:rPr lang="zh-CN" altLang="en-US" sz="1600" b="0" i="0" kern="1200" dirty="0">
                          <a:solidFill>
                            <a:schemeClr val="dk1"/>
                          </a:solidFill>
                          <a:effectLst/>
                          <a:latin typeface="+mn-lt"/>
                          <a:ea typeface="+mn-ea"/>
                          <a:cs typeface="+mn-cs"/>
                        </a:rPr>
                        <a:t>要为每个提示生成的完成数。 注意：由于此参数会生成许多完成，因此可能会快速消耗你的令牌配额。 谨慎使用并确保对 </a:t>
                      </a:r>
                      <a:r>
                        <a:rPr lang="en-US" altLang="zh-CN" sz="1600" b="0" i="0" kern="1200" dirty="0" err="1">
                          <a:solidFill>
                            <a:schemeClr val="dk1"/>
                          </a:solidFill>
                          <a:effectLst/>
                          <a:latin typeface="+mn-lt"/>
                          <a:ea typeface="+mn-ea"/>
                          <a:cs typeface="+mn-cs"/>
                        </a:rPr>
                        <a:t>max_tokens</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和 </a:t>
                      </a:r>
                      <a:r>
                        <a:rPr lang="en-US" altLang="zh-CN" sz="1600" b="0" i="0" kern="1200" dirty="0">
                          <a:solidFill>
                            <a:schemeClr val="dk1"/>
                          </a:solidFill>
                          <a:effectLst/>
                          <a:latin typeface="+mn-lt"/>
                          <a:ea typeface="+mn-ea"/>
                          <a:cs typeface="+mn-cs"/>
                        </a:rPr>
                        <a:t>stop </a:t>
                      </a:r>
                      <a:r>
                        <a:rPr lang="zh-CN" altLang="en-US" sz="1600" b="0" i="0" kern="1200" dirty="0">
                          <a:solidFill>
                            <a:schemeClr val="dk1"/>
                          </a:solidFill>
                          <a:effectLst/>
                          <a:latin typeface="+mn-lt"/>
                          <a:ea typeface="+mn-ea"/>
                          <a:cs typeface="+mn-cs"/>
                        </a:rPr>
                        <a:t>进行了合理的设置。</a:t>
                      </a:r>
                      <a:endParaRPr lang="en-US" sz="1600" dirty="0"/>
                    </a:p>
                  </a:txBody>
                  <a:tcPr/>
                </a:tc>
                <a:extLst>
                  <a:ext uri="{0D108BD9-81ED-4DB2-BD59-A6C34878D82A}">
                    <a16:rowId xmlns:a16="http://schemas.microsoft.com/office/drawing/2014/main" val="94818622"/>
                  </a:ext>
                </a:extLst>
              </a:tr>
              <a:tr h="410281">
                <a:tc>
                  <a:txBody>
                    <a:bodyPr/>
                    <a:lstStyle/>
                    <a:p>
                      <a:pPr lvl="0">
                        <a:buNone/>
                      </a:pPr>
                      <a:r>
                        <a:rPr lang="en-US" altLang="zh-CN" sz="1800" b="0" i="0" kern="1200" dirty="0">
                          <a:solidFill>
                            <a:schemeClr val="dk1"/>
                          </a:solidFill>
                          <a:effectLst/>
                          <a:latin typeface="+mn-lt"/>
                          <a:ea typeface="+mn-ea"/>
                          <a:cs typeface="+mn-cs"/>
                        </a:rPr>
                        <a:t>stop</a:t>
                      </a:r>
                      <a:endParaRPr lang="en-US" dirty="0"/>
                    </a:p>
                  </a:txBody>
                  <a:tcPr/>
                </a:tc>
                <a:tc>
                  <a:txBody>
                    <a:bodyPr/>
                    <a:lstStyle/>
                    <a:p>
                      <a:pPr lvl="0">
                        <a:buNone/>
                      </a:pPr>
                      <a:r>
                        <a:rPr lang="zh-CN" altLang="en-US" sz="1800" b="0" i="0" kern="1200" dirty="0">
                          <a:solidFill>
                            <a:schemeClr val="dk1"/>
                          </a:solidFill>
                          <a:effectLst/>
                          <a:latin typeface="+mn-lt"/>
                          <a:ea typeface="+mn-ea"/>
                          <a:cs typeface="+mn-cs"/>
                        </a:rPr>
                        <a:t>完成后</a:t>
                      </a:r>
                      <a:r>
                        <a:rPr lang="en-US" altLang="zh-CN" sz="1800" b="0" i="0" kern="1200" dirty="0">
                          <a:solidFill>
                            <a:schemeClr val="dk1"/>
                          </a:solidFill>
                          <a:effectLst/>
                          <a:latin typeface="+mn-lt"/>
                          <a:ea typeface="+mn-ea"/>
                          <a:cs typeface="+mn-cs"/>
                        </a:rPr>
                        <a:t>API </a:t>
                      </a:r>
                      <a:r>
                        <a:rPr lang="zh-CN" altLang="en-US" sz="1800" b="0" i="0" kern="1200" dirty="0">
                          <a:solidFill>
                            <a:schemeClr val="dk1"/>
                          </a:solidFill>
                          <a:effectLst/>
                          <a:latin typeface="+mn-lt"/>
                          <a:ea typeface="+mn-ea"/>
                          <a:cs typeface="+mn-cs"/>
                        </a:rPr>
                        <a:t>将停止生成更多令牌。</a:t>
                      </a:r>
                      <a:endParaRPr lang="en-US" sz="1600" dirty="0"/>
                    </a:p>
                  </a:txBody>
                  <a:tcPr/>
                </a:tc>
                <a:extLst>
                  <a:ext uri="{0D108BD9-81ED-4DB2-BD59-A6C34878D82A}">
                    <a16:rowId xmlns:a16="http://schemas.microsoft.com/office/drawing/2014/main" val="24824855"/>
                  </a:ext>
                </a:extLst>
              </a:tr>
              <a:tr h="410281">
                <a:tc>
                  <a:txBody>
                    <a:bodyPr/>
                    <a:lstStyle/>
                    <a:p>
                      <a:pPr lvl="0">
                        <a:buNone/>
                      </a:pPr>
                      <a:r>
                        <a:rPr lang="en-US"/>
                        <a:t>user</a:t>
                      </a:r>
                    </a:p>
                  </a:txBody>
                  <a:tcPr/>
                </a:tc>
                <a:tc>
                  <a:txBody>
                    <a:bodyPr/>
                    <a:lstStyle/>
                    <a:p>
                      <a:pPr algn="l" fontAlgn="t"/>
                      <a:r>
                        <a:rPr lang="zh-CN" altLang="en-US" sz="1600" dirty="0">
                          <a:effectLst/>
                        </a:rPr>
                        <a:t>表示最终用户的唯一标识符，可帮助监视和检测滥用行为</a:t>
                      </a:r>
                    </a:p>
                  </a:txBody>
                  <a:tcPr/>
                </a:tc>
                <a:extLst>
                  <a:ext uri="{0D108BD9-81ED-4DB2-BD59-A6C34878D82A}">
                    <a16:rowId xmlns:a16="http://schemas.microsoft.com/office/drawing/2014/main" val="3415765131"/>
                  </a:ext>
                </a:extLst>
              </a:tr>
            </a:tbl>
          </a:graphicData>
        </a:graphic>
      </p:graphicFrame>
      <p:sp>
        <p:nvSpPr>
          <p:cNvPr id="2" name="文本框 1">
            <a:extLst>
              <a:ext uri="{FF2B5EF4-FFF2-40B4-BE49-F238E27FC236}">
                <a16:creationId xmlns:a16="http://schemas.microsoft.com/office/drawing/2014/main" id="{C347A462-2AE9-AD2C-F087-8DBB987CE1C5}"/>
              </a:ext>
            </a:extLst>
          </p:cNvPr>
          <p:cNvSpPr txBox="1"/>
          <p:nvPr/>
        </p:nvSpPr>
        <p:spPr>
          <a:xfrm>
            <a:off x="752952" y="1531496"/>
            <a:ext cx="11122818" cy="923330"/>
          </a:xfrm>
          <a:prstGeom prst="rect">
            <a:avLst/>
          </a:prstGeom>
          <a:noFill/>
        </p:spPr>
        <p:txBody>
          <a:bodyPr wrap="square">
            <a:spAutoFit/>
          </a:bodyPr>
          <a:lstStyle/>
          <a:p>
            <a:r>
              <a:rPr lang="en-US" altLang="zh-CN" dirty="0"/>
              <a:t>Request Parameters</a:t>
            </a:r>
            <a:r>
              <a:rPr lang="zh-CN" altLang="en-US" dirty="0"/>
              <a:t>列表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496184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zh-CN" altLang="en-US" sz="3200" dirty="0"/>
              <a:t>使用模型</a:t>
            </a:r>
            <a:r>
              <a:rPr lang="en-US" altLang="zh-CN" sz="3200" dirty="0"/>
              <a:t>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23330"/>
          </a:xfrm>
          <a:prstGeom prst="rect">
            <a:avLst/>
          </a:prstGeom>
          <a:noFill/>
        </p:spPr>
        <p:txBody>
          <a:bodyPr wrap="square">
            <a:spAutoFit/>
          </a:bodyPr>
          <a:lstStyle/>
          <a:p>
            <a:r>
              <a:rPr lang="en-US" altLang="zh-CN" dirty="0"/>
              <a:t>Response Parameters </a:t>
            </a:r>
            <a:r>
              <a:rPr lang="en-US" altLang="zh-CN" dirty="0" err="1"/>
              <a:t>Json</a:t>
            </a:r>
            <a:r>
              <a:rPr lang="zh-CN" altLang="en-US" dirty="0"/>
              <a:t>格式 </a:t>
            </a:r>
            <a:endParaRPr lang="en-US" altLang="zh-CN" dirty="0"/>
          </a:p>
          <a:p>
            <a:endParaRPr lang="en-US" altLang="zh-CN" dirty="0"/>
          </a:p>
          <a:p>
            <a:endParaRPr lang="zh-CN" altLang="en-US" dirty="0"/>
          </a:p>
        </p:txBody>
      </p:sp>
      <p:pic>
        <p:nvPicPr>
          <p:cNvPr id="8" name="图片 7">
            <a:extLst>
              <a:ext uri="{FF2B5EF4-FFF2-40B4-BE49-F238E27FC236}">
                <a16:creationId xmlns:a16="http://schemas.microsoft.com/office/drawing/2014/main" id="{E9E8E63C-6CE4-343B-C2C6-F0DAAE9D866C}"/>
              </a:ext>
            </a:extLst>
          </p:cNvPr>
          <p:cNvPicPr>
            <a:picLocks noChangeAspect="1"/>
          </p:cNvPicPr>
          <p:nvPr/>
        </p:nvPicPr>
        <p:blipFill>
          <a:blip r:embed="rId3"/>
          <a:stretch>
            <a:fillRect/>
          </a:stretch>
        </p:blipFill>
        <p:spPr>
          <a:xfrm>
            <a:off x="847724" y="2136224"/>
            <a:ext cx="10480407" cy="3533055"/>
          </a:xfrm>
          <a:prstGeom prst="rect">
            <a:avLst/>
          </a:prstGeom>
        </p:spPr>
      </p:pic>
    </p:spTree>
    <p:extLst>
      <p:ext uri="{BB962C8B-B14F-4D97-AF65-F5344CB8AC3E}">
        <p14:creationId xmlns:p14="http://schemas.microsoft.com/office/powerpoint/2010/main" val="457619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ltLang="zh-CN" sz="3200" dirty="0"/>
              <a:t>Azure </a:t>
            </a:r>
            <a:r>
              <a:rPr lang="en-US" altLang="zh-CN" sz="3200" dirty="0" err="1"/>
              <a:t>OpenAI</a:t>
            </a:r>
            <a:r>
              <a:rPr lang="en-US" altLang="zh-CN" sz="3200" dirty="0"/>
              <a:t> </a:t>
            </a:r>
            <a:r>
              <a:rPr lang="zh-CN" altLang="en-US" sz="3200" dirty="0"/>
              <a:t>使用模型</a:t>
            </a:r>
            <a:r>
              <a:rPr lang="en-US" altLang="zh-CN" sz="3200" dirty="0"/>
              <a:t>API</a:t>
            </a:r>
            <a:endParaRPr lang="en-US" dirty="0">
              <a:cs typeface="Segoe UI"/>
            </a:endParaRP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extLst>
              <p:ext uri="{D42A27DB-BD31-4B8C-83A1-F6EECF244321}">
                <p14:modId xmlns:p14="http://schemas.microsoft.com/office/powerpoint/2010/main" val="971335729"/>
              </p:ext>
            </p:extLst>
          </p:nvPr>
        </p:nvGraphicFramePr>
        <p:xfrm>
          <a:off x="834391" y="2231900"/>
          <a:ext cx="10862881" cy="4020307"/>
        </p:xfrm>
        <a:graphic>
          <a:graphicData uri="http://schemas.openxmlformats.org/drawingml/2006/table">
            <a:tbl>
              <a:tblPr firstRow="1" bandRow="1">
                <a:tableStyleId>{5C22544A-7EE6-4342-B048-85BDC9FD1C3A}</a:tableStyleId>
              </a:tblPr>
              <a:tblGrid>
                <a:gridCol w="2419035">
                  <a:extLst>
                    <a:ext uri="{9D8B030D-6E8A-4147-A177-3AD203B41FA5}">
                      <a16:colId xmlns:a16="http://schemas.microsoft.com/office/drawing/2014/main" val="653181220"/>
                    </a:ext>
                  </a:extLst>
                </a:gridCol>
                <a:gridCol w="8443846">
                  <a:extLst>
                    <a:ext uri="{9D8B030D-6E8A-4147-A177-3AD203B41FA5}">
                      <a16:colId xmlns:a16="http://schemas.microsoft.com/office/drawing/2014/main" val="1639975388"/>
                    </a:ext>
                  </a:extLst>
                </a:gridCol>
              </a:tblGrid>
              <a:tr h="466415">
                <a:tc>
                  <a:txBody>
                    <a:bodyPr/>
                    <a:lstStyle/>
                    <a:p>
                      <a:pPr lvl="0">
                        <a:buNone/>
                      </a:pPr>
                      <a:r>
                        <a:rPr lang="en-US"/>
                        <a:t>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489638">
                <a:tc>
                  <a:txBody>
                    <a:bodyPr/>
                    <a:lstStyle/>
                    <a:p>
                      <a:pPr lvl="0">
                        <a:buNone/>
                      </a:pPr>
                      <a:r>
                        <a:rPr lang="en-US" dirty="0"/>
                        <a:t>object</a:t>
                      </a:r>
                    </a:p>
                  </a:txBody>
                  <a:tcPr/>
                </a:tc>
                <a:tc>
                  <a:txBody>
                    <a:bodyPr/>
                    <a:lstStyle/>
                    <a:p>
                      <a:pPr lvl="0">
                        <a:buNone/>
                      </a:pPr>
                      <a:r>
                        <a:rPr lang="en-US" altLang="zh-CN" sz="1600" b="0" i="0" kern="1200" dirty="0">
                          <a:solidFill>
                            <a:schemeClr val="dk1"/>
                          </a:solidFill>
                          <a:effectLst/>
                          <a:latin typeface="+mn-lt"/>
                          <a:ea typeface="+mn-ea"/>
                          <a:cs typeface="+mn-cs"/>
                        </a:rPr>
                        <a:t>Completion</a:t>
                      </a:r>
                      <a:r>
                        <a:rPr lang="zh-CN" altLang="en-US" sz="1600" b="0" i="0" kern="1200" dirty="0">
                          <a:solidFill>
                            <a:schemeClr val="dk1"/>
                          </a:solidFill>
                          <a:effectLst/>
                          <a:latin typeface="+mn-lt"/>
                          <a:ea typeface="+mn-ea"/>
                          <a:cs typeface="+mn-cs"/>
                        </a:rPr>
                        <a:t>类型，如</a:t>
                      </a:r>
                      <a:r>
                        <a:rPr lang="en-US" altLang="zh-CN" sz="1600" b="0" i="0" kern="1200" dirty="0">
                          <a:solidFill>
                            <a:schemeClr val="dk1"/>
                          </a:solidFill>
                          <a:effectLst/>
                          <a:latin typeface="+mn-lt"/>
                          <a:ea typeface="+mn-ea"/>
                          <a:cs typeface="+mn-cs"/>
                        </a:rPr>
                        <a:t>chat</a:t>
                      </a:r>
                      <a:r>
                        <a:rPr lang="zh-CN" altLang="en-US" sz="1600" b="0" i="0" kern="1200" dirty="0">
                          <a:solidFill>
                            <a:schemeClr val="dk1"/>
                          </a:solidFill>
                          <a:effectLst/>
                          <a:latin typeface="+mn-lt"/>
                          <a:ea typeface="+mn-ea"/>
                          <a:cs typeface="+mn-cs"/>
                        </a:rPr>
                        <a:t>、</a:t>
                      </a:r>
                      <a:r>
                        <a:rPr lang="en-US" altLang="zh-CN" sz="1600" b="0" i="0" kern="1200" dirty="0">
                          <a:solidFill>
                            <a:schemeClr val="dk1"/>
                          </a:solidFill>
                          <a:effectLst/>
                          <a:latin typeface="+mn-lt"/>
                          <a:ea typeface="+mn-ea"/>
                          <a:cs typeface="+mn-cs"/>
                        </a:rPr>
                        <a:t>text</a:t>
                      </a:r>
                      <a:endParaRPr lang="en-US" sz="1600" dirty="0"/>
                    </a:p>
                  </a:txBody>
                  <a:tcPr/>
                </a:tc>
                <a:extLst>
                  <a:ext uri="{0D108BD9-81ED-4DB2-BD59-A6C34878D82A}">
                    <a16:rowId xmlns:a16="http://schemas.microsoft.com/office/drawing/2014/main" val="751408369"/>
                  </a:ext>
                </a:extLst>
              </a:tr>
              <a:tr h="531714">
                <a:tc>
                  <a:txBody>
                    <a:bodyPr/>
                    <a:lstStyle/>
                    <a:p>
                      <a:pPr lvl="0">
                        <a:buNone/>
                      </a:pPr>
                      <a:r>
                        <a:rPr lang="en-US" dirty="0"/>
                        <a:t>created</a:t>
                      </a:r>
                    </a:p>
                  </a:txBody>
                  <a:tcPr/>
                </a:tc>
                <a:tc>
                  <a:txBody>
                    <a:bodyPr/>
                    <a:lstStyle/>
                    <a:p>
                      <a:pPr lvl="0">
                        <a:buNone/>
                      </a:pPr>
                      <a:r>
                        <a:rPr lang="zh-CN" altLang="en-US" sz="1600" b="0" i="0" kern="1200" dirty="0">
                          <a:solidFill>
                            <a:schemeClr val="dk1"/>
                          </a:solidFill>
                          <a:effectLst/>
                          <a:latin typeface="+mn-lt"/>
                          <a:ea typeface="+mn-ea"/>
                          <a:cs typeface="+mn-cs"/>
                        </a:rPr>
                        <a:t>生成的时间</a:t>
                      </a:r>
                      <a:r>
                        <a:rPr lang="zh-CN" altLang="en-US" sz="1800" b="0" i="0" kern="1200" dirty="0">
                          <a:solidFill>
                            <a:schemeClr val="dk1"/>
                          </a:solidFill>
                          <a:effectLst/>
                          <a:latin typeface="+mn-lt"/>
                          <a:ea typeface="+mn-ea"/>
                          <a:cs typeface="+mn-cs"/>
                        </a:rPr>
                        <a:t>戳</a:t>
                      </a:r>
                      <a:endParaRPr lang="en-US" sz="1600" dirty="0"/>
                    </a:p>
                  </a:txBody>
                  <a:tcPr/>
                </a:tc>
                <a:extLst>
                  <a:ext uri="{0D108BD9-81ED-4DB2-BD59-A6C34878D82A}">
                    <a16:rowId xmlns:a16="http://schemas.microsoft.com/office/drawing/2014/main" val="2326224339"/>
                  </a:ext>
                </a:extLst>
              </a:tr>
              <a:tr h="755594">
                <a:tc>
                  <a:txBody>
                    <a:bodyPr/>
                    <a:lstStyle/>
                    <a:p>
                      <a:pPr lvl="0">
                        <a:buNone/>
                      </a:pPr>
                      <a:r>
                        <a:rPr lang="en-US" dirty="0"/>
                        <a:t>model</a:t>
                      </a:r>
                    </a:p>
                  </a:txBody>
                  <a:tcPr/>
                </a:tc>
                <a:tc>
                  <a:txBody>
                    <a:bodyPr/>
                    <a:lstStyle/>
                    <a:p>
                      <a:pPr lvl="0">
                        <a:buNone/>
                      </a:pPr>
                      <a:r>
                        <a:rPr lang="zh-CN" altLang="en-US" sz="1600" dirty="0"/>
                        <a:t>模型名称</a:t>
                      </a:r>
                      <a:endParaRPr lang="en-US" sz="1600" dirty="0"/>
                    </a:p>
                  </a:txBody>
                  <a:tcPr/>
                </a:tc>
                <a:extLst>
                  <a:ext uri="{0D108BD9-81ED-4DB2-BD59-A6C34878D82A}">
                    <a16:rowId xmlns:a16="http://schemas.microsoft.com/office/drawing/2014/main" val="585621655"/>
                  </a:ext>
                </a:extLst>
              </a:tr>
              <a:tr h="755594">
                <a:tc>
                  <a:txBody>
                    <a:bodyPr/>
                    <a:lstStyle/>
                    <a:p>
                      <a:pPr lvl="0">
                        <a:buNone/>
                      </a:pPr>
                      <a:r>
                        <a:rPr lang="en-US" dirty="0"/>
                        <a:t>choices</a:t>
                      </a:r>
                    </a:p>
                  </a:txBody>
                  <a:tcPr/>
                </a:tc>
                <a:tc>
                  <a:txBody>
                    <a:bodyPr/>
                    <a:lstStyle/>
                    <a:p>
                      <a:pPr lvl="0">
                        <a:buNone/>
                      </a:pPr>
                      <a:r>
                        <a:rPr lang="zh-CN" altLang="en-US" sz="1600" dirty="0"/>
                        <a:t>结果集</a:t>
                      </a:r>
                      <a:endParaRPr lang="en-US" sz="1600" dirty="0"/>
                    </a:p>
                  </a:txBody>
                  <a:tcPr/>
                </a:tc>
                <a:extLst>
                  <a:ext uri="{0D108BD9-81ED-4DB2-BD59-A6C34878D82A}">
                    <a16:rowId xmlns:a16="http://schemas.microsoft.com/office/drawing/2014/main" val="1017226807"/>
                  </a:ext>
                </a:extLst>
              </a:tr>
              <a:tr h="531714">
                <a:tc>
                  <a:txBody>
                    <a:bodyPr/>
                    <a:lstStyle/>
                    <a:p>
                      <a:pPr lvl="0">
                        <a:buNone/>
                      </a:pPr>
                      <a:r>
                        <a:rPr lang="en-US" altLang="zh-CN" dirty="0"/>
                        <a:t>text</a:t>
                      </a:r>
                      <a:endParaRPr lang="en-US" dirty="0"/>
                    </a:p>
                  </a:txBody>
                  <a:tcPr/>
                </a:tc>
                <a:tc>
                  <a:txBody>
                    <a:bodyPr/>
                    <a:lstStyle/>
                    <a:p>
                      <a:pPr lvl="0">
                        <a:buNone/>
                      </a:pPr>
                      <a:r>
                        <a:rPr lang="zh-CN" altLang="en-US" sz="1600" b="0" i="0" kern="1200" dirty="0">
                          <a:solidFill>
                            <a:schemeClr val="dk1"/>
                          </a:solidFill>
                          <a:effectLst/>
                          <a:latin typeface="+mn-lt"/>
                          <a:ea typeface="+mn-ea"/>
                          <a:cs typeface="+mn-cs"/>
                        </a:rPr>
                        <a:t>当前结果的内容</a:t>
                      </a:r>
                      <a:endParaRPr lang="en-US" sz="1600" dirty="0"/>
                    </a:p>
                  </a:txBody>
                  <a:tcPr/>
                </a:tc>
                <a:extLst>
                  <a:ext uri="{0D108BD9-81ED-4DB2-BD59-A6C34878D82A}">
                    <a16:rowId xmlns:a16="http://schemas.microsoft.com/office/drawing/2014/main" val="94818622"/>
                  </a:ext>
                </a:extLst>
              </a:tr>
              <a:tr h="489638">
                <a:tc>
                  <a:txBody>
                    <a:bodyPr/>
                    <a:lstStyle/>
                    <a:p>
                      <a:pPr lvl="0">
                        <a:buNone/>
                      </a:pPr>
                      <a:r>
                        <a:rPr lang="en-US" altLang="zh-CN" sz="1800" b="0" i="0" kern="1200" dirty="0">
                          <a:solidFill>
                            <a:schemeClr val="dk1"/>
                          </a:solidFill>
                          <a:effectLst/>
                          <a:latin typeface="+mn-lt"/>
                          <a:ea typeface="+mn-ea"/>
                          <a:cs typeface="+mn-cs"/>
                        </a:rPr>
                        <a:t>index</a:t>
                      </a:r>
                      <a:endParaRPr lang="en-US" dirty="0"/>
                    </a:p>
                  </a:txBody>
                  <a:tcPr/>
                </a:tc>
                <a:tc>
                  <a:txBody>
                    <a:bodyPr/>
                    <a:lstStyle/>
                    <a:p>
                      <a:pPr lvl="0">
                        <a:buNone/>
                      </a:pPr>
                      <a:r>
                        <a:rPr lang="zh-CN" altLang="en-US" sz="1800" b="0" i="0" kern="1200" dirty="0">
                          <a:solidFill>
                            <a:schemeClr val="dk1"/>
                          </a:solidFill>
                          <a:effectLst/>
                          <a:latin typeface="+mn-lt"/>
                          <a:ea typeface="+mn-ea"/>
                          <a:cs typeface="+mn-cs"/>
                        </a:rPr>
                        <a:t>当前结果所在索引序号</a:t>
                      </a:r>
                      <a:endParaRPr lang="en-US" sz="1600" dirty="0"/>
                    </a:p>
                  </a:txBody>
                  <a:tcPr/>
                </a:tc>
                <a:extLst>
                  <a:ext uri="{0D108BD9-81ED-4DB2-BD59-A6C34878D82A}">
                    <a16:rowId xmlns:a16="http://schemas.microsoft.com/office/drawing/2014/main" val="24824855"/>
                  </a:ext>
                </a:extLst>
              </a:tr>
            </a:tbl>
          </a:graphicData>
        </a:graphic>
      </p:graphicFrame>
      <p:sp>
        <p:nvSpPr>
          <p:cNvPr id="2" name="文本框 1">
            <a:extLst>
              <a:ext uri="{FF2B5EF4-FFF2-40B4-BE49-F238E27FC236}">
                <a16:creationId xmlns:a16="http://schemas.microsoft.com/office/drawing/2014/main" id="{C347A462-2AE9-AD2C-F087-8DBB987CE1C5}"/>
              </a:ext>
            </a:extLst>
          </p:cNvPr>
          <p:cNvSpPr txBox="1"/>
          <p:nvPr/>
        </p:nvSpPr>
        <p:spPr>
          <a:xfrm>
            <a:off x="752952" y="1531496"/>
            <a:ext cx="11122818" cy="923330"/>
          </a:xfrm>
          <a:prstGeom prst="rect">
            <a:avLst/>
          </a:prstGeom>
          <a:noFill/>
        </p:spPr>
        <p:txBody>
          <a:bodyPr wrap="square">
            <a:spAutoFit/>
          </a:bodyPr>
          <a:lstStyle/>
          <a:p>
            <a:r>
              <a:rPr lang="en-US" altLang="zh-CN" dirty="0"/>
              <a:t>Response Parameters</a:t>
            </a:r>
            <a:r>
              <a:rPr lang="zh-CN" altLang="en-US" dirty="0"/>
              <a:t>列表 </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16412405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085190F1-CE80-40D1-8113-2946647AC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2053</TotalTime>
  <Words>901</Words>
  <Application>Microsoft Office PowerPoint</Application>
  <PresentationFormat>宽屏</PresentationFormat>
  <Paragraphs>171</Paragraphs>
  <Slides>12</Slides>
  <Notes>10</Notes>
  <HiddenSlides>0</HiddenSlides>
  <MMClips>0</MMClips>
  <ScaleCrop>false</ScaleCrop>
  <HeadingPairs>
    <vt:vector size="6" baseType="variant">
      <vt:variant>
        <vt:lpstr>已用的字体</vt:lpstr>
      </vt:variant>
      <vt:variant>
        <vt:i4>7</vt:i4>
      </vt:variant>
      <vt:variant>
        <vt:lpstr>主题</vt:lpstr>
      </vt:variant>
      <vt:variant>
        <vt:i4>17</vt:i4>
      </vt:variant>
      <vt:variant>
        <vt:lpstr>幻灯片标题</vt:lpstr>
      </vt:variant>
      <vt:variant>
        <vt:i4>12</vt:i4>
      </vt:variant>
    </vt:vector>
  </HeadingPairs>
  <TitlesOfParts>
    <vt:vector size="36" baseType="lpstr">
      <vt:lpstr>Arial</vt:lpstr>
      <vt:lpstr>Calibri</vt:lpstr>
      <vt:lpstr>Consolas</vt:lpstr>
      <vt:lpstr>Segoe UI</vt:lpstr>
      <vt:lpstr>Segoe UI Light</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Azure OpenAI Web API接口解读 </vt:lpstr>
      <vt:lpstr>议程</vt:lpstr>
      <vt:lpstr>Azure Openai APIs 文档</vt:lpstr>
      <vt:lpstr>Azure OpenAI 使用模型API   </vt:lpstr>
      <vt:lpstr>Azure OpenAI 使用模型API</vt:lpstr>
      <vt:lpstr>Azure OpenAI 使用模型API</vt:lpstr>
      <vt:lpstr>Azure OpenAI 使用模型API</vt:lpstr>
      <vt:lpstr>Azure OpenAI 使用模型API</vt:lpstr>
      <vt:lpstr>Azure OpenAI 使用模型API</vt:lpstr>
      <vt:lpstr>Azure OpenAI 部署模型API   </vt:lpstr>
      <vt:lpstr>Azure OpenAI 部署模型API</vt:lpstr>
      <vt:lpstr>Azure OpenAI 部署模型API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范永利</cp:lastModifiedBy>
  <cp:revision>36</cp:revision>
  <dcterms:created xsi:type="dcterms:W3CDTF">2020-11-06T21:56:32Z</dcterms:created>
  <dcterms:modified xsi:type="dcterms:W3CDTF">2023-03-30T06:10:59Z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